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1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17"/>
  </p:notesMasterIdLst>
  <p:sldIdLst>
    <p:sldId id="256" r:id="rId2"/>
    <p:sldId id="257" r:id="rId3"/>
    <p:sldId id="258" r:id="rId4"/>
    <p:sldId id="270" r:id="rId5"/>
    <p:sldId id="261" r:id="rId6"/>
    <p:sldId id="271" r:id="rId7"/>
    <p:sldId id="272" r:id="rId8"/>
    <p:sldId id="273" r:id="rId9"/>
    <p:sldId id="262" r:id="rId10"/>
    <p:sldId id="259" r:id="rId11"/>
    <p:sldId id="265" r:id="rId12"/>
    <p:sldId id="266" r:id="rId13"/>
    <p:sldId id="264" r:id="rId14"/>
    <p:sldId id="267" r:id="rId15"/>
    <p:sldId id="274" r:id="rId16"/>
  </p:sldIdLst>
  <p:sldSz cx="12192000" cy="6858000"/>
  <p:notesSz cx="10021888" cy="688975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_rels/data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png"/><Relationship Id="rId1" Type="http://schemas.openxmlformats.org/officeDocument/2006/relationships/image" Target="../media/image8.png"/><Relationship Id="rId4" Type="http://schemas.openxmlformats.org/officeDocument/2006/relationships/image" Target="../media/image11.png"/></Relationships>
</file>

<file path=ppt/diagrams/_rels/drawing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g"/><Relationship Id="rId1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1059261-75C2-407E-954D-74A9C4440CA9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955F4CFB-ACFF-4266-A5EE-F929B5D482D3}">
      <dgm:prSet/>
      <dgm:spPr/>
      <dgm:t>
        <a:bodyPr/>
        <a:lstStyle/>
        <a:p>
          <a:r>
            <a:rPr lang="ca-ES" dirty="0"/>
            <a:t>Una iniciativa de </a:t>
          </a:r>
          <a:r>
            <a:rPr lang="ca-ES" dirty="0" err="1"/>
            <a:t>éxito</a:t>
          </a:r>
          <a:endParaRPr lang="ca-ES" dirty="0"/>
        </a:p>
      </dgm:t>
    </dgm:pt>
    <dgm:pt modelId="{43EA96C8-6EAC-49F4-8FFB-105B51050F97}" type="parTrans" cxnId="{88DF60C8-C573-4AFC-B974-4A7EA5C55DF6}">
      <dgm:prSet/>
      <dgm:spPr/>
      <dgm:t>
        <a:bodyPr/>
        <a:lstStyle/>
        <a:p>
          <a:endParaRPr lang="es-ES"/>
        </a:p>
      </dgm:t>
    </dgm:pt>
    <dgm:pt modelId="{45D06D68-9EA9-463A-8990-27975FC9B784}" type="sibTrans" cxnId="{88DF60C8-C573-4AFC-B974-4A7EA5C55DF6}">
      <dgm:prSet/>
      <dgm:spPr/>
      <dgm:t>
        <a:bodyPr/>
        <a:lstStyle/>
        <a:p>
          <a:endParaRPr lang="es-ES"/>
        </a:p>
      </dgm:t>
    </dgm:pt>
    <dgm:pt modelId="{ADB62EEA-DE9E-480E-AEB0-7C69BBA3A6D7}">
      <dgm:prSet custT="1"/>
      <dgm:spPr/>
      <dgm:t>
        <a:bodyPr/>
        <a:lstStyle/>
        <a:p>
          <a:r>
            <a:rPr lang="es-ES_tradnl" sz="2000" b="1" dirty="0"/>
            <a:t>EN LA ASAMBLEA 2017 PRESENTÉ UN PROYECTO PARA “MEDIR” LA CONFLICTIVIDAD </a:t>
          </a:r>
          <a:endParaRPr lang="ca-ES" sz="2000" dirty="0"/>
        </a:p>
      </dgm:t>
    </dgm:pt>
    <dgm:pt modelId="{DF36721C-379C-4939-BFB7-E7248921AAC7}" type="parTrans" cxnId="{00946C1C-109A-4454-A01E-C1E3AD38A697}">
      <dgm:prSet/>
      <dgm:spPr/>
      <dgm:t>
        <a:bodyPr/>
        <a:lstStyle/>
        <a:p>
          <a:endParaRPr lang="es-ES"/>
        </a:p>
      </dgm:t>
    </dgm:pt>
    <dgm:pt modelId="{4BD0BF5B-9714-4B52-AF78-EA3456EA3D59}" type="sibTrans" cxnId="{00946C1C-109A-4454-A01E-C1E3AD38A697}">
      <dgm:prSet/>
      <dgm:spPr/>
      <dgm:t>
        <a:bodyPr/>
        <a:lstStyle/>
        <a:p>
          <a:endParaRPr lang="es-ES"/>
        </a:p>
      </dgm:t>
    </dgm:pt>
    <dgm:pt modelId="{028593E0-7D14-4554-87A4-977D7C6DD93E}">
      <dgm:prSet custT="1"/>
      <dgm:spPr/>
      <dgm:t>
        <a:bodyPr/>
        <a:lstStyle/>
        <a:p>
          <a:r>
            <a:rPr lang="ca-ES" sz="2000" b="1" dirty="0"/>
            <a:t>EL COMITÉ DE EXPERTOS JURIDICOS LIDERÓ UN ESTUDIO ÚNICO EN EL MUNDO DE LA FRANQUICIA</a:t>
          </a:r>
        </a:p>
      </dgm:t>
    </dgm:pt>
    <dgm:pt modelId="{EE0F51F1-E8EC-4C1F-A75A-EBDCE091EB40}" type="parTrans" cxnId="{0F48BD99-DFAC-43B6-936A-DEEBD3D62B4A}">
      <dgm:prSet/>
      <dgm:spPr/>
      <dgm:t>
        <a:bodyPr/>
        <a:lstStyle/>
        <a:p>
          <a:endParaRPr lang="es-ES"/>
        </a:p>
      </dgm:t>
    </dgm:pt>
    <dgm:pt modelId="{8BC5BB14-527F-4E87-A3AB-8ACBBBB96028}" type="sibTrans" cxnId="{0F48BD99-DFAC-43B6-936A-DEEBD3D62B4A}">
      <dgm:prSet/>
      <dgm:spPr/>
      <dgm:t>
        <a:bodyPr/>
        <a:lstStyle/>
        <a:p>
          <a:endParaRPr lang="es-ES"/>
        </a:p>
      </dgm:t>
    </dgm:pt>
    <dgm:pt modelId="{6BF09340-954D-47E2-8406-5E9A59F9E368}">
      <dgm:prSet custT="1"/>
      <dgm:spPr/>
      <dgm:t>
        <a:bodyPr/>
        <a:lstStyle/>
        <a:p>
          <a:r>
            <a:rPr lang="ca-ES" sz="2000" b="1" dirty="0"/>
            <a:t>PERMITE EL POSICIONAMIENTO ANTE LOS MEDIOS DE COMUNICACIÓN</a:t>
          </a:r>
        </a:p>
      </dgm:t>
    </dgm:pt>
    <dgm:pt modelId="{019CC9E1-3C32-47A7-92FC-2A4F688099DF}" type="parTrans" cxnId="{D7D96A4D-3963-4AC5-891B-22208E9AFF8F}">
      <dgm:prSet/>
      <dgm:spPr/>
      <dgm:t>
        <a:bodyPr/>
        <a:lstStyle/>
        <a:p>
          <a:endParaRPr lang="es-ES"/>
        </a:p>
      </dgm:t>
    </dgm:pt>
    <dgm:pt modelId="{C52F3988-3570-44FD-B845-0BD00BE1204C}" type="sibTrans" cxnId="{D7D96A4D-3963-4AC5-891B-22208E9AFF8F}">
      <dgm:prSet/>
      <dgm:spPr/>
      <dgm:t>
        <a:bodyPr/>
        <a:lstStyle/>
        <a:p>
          <a:endParaRPr lang="es-ES"/>
        </a:p>
      </dgm:t>
    </dgm:pt>
    <dgm:pt modelId="{E9200E50-334A-41E5-9E56-B67FB7FCFF4D}">
      <dgm:prSet custT="1"/>
      <dgm:spPr/>
      <dgm:t>
        <a:bodyPr/>
        <a:lstStyle/>
        <a:p>
          <a:r>
            <a:rPr lang="ca-ES" sz="2000" b="1" dirty="0"/>
            <a:t>HOY PODEMOS DAR INFORMACIÓN FEHACIENTE SOBRE ESTE ASPECTO CLAVE DE LA FRANQUICIA</a:t>
          </a:r>
        </a:p>
      </dgm:t>
    </dgm:pt>
    <dgm:pt modelId="{457EC866-1C53-4BE8-9D09-D80C92D747EE}" type="parTrans" cxnId="{71984A99-041F-4288-9D5E-9886DA67B3D8}">
      <dgm:prSet/>
      <dgm:spPr/>
      <dgm:t>
        <a:bodyPr/>
        <a:lstStyle/>
        <a:p>
          <a:endParaRPr lang="ca-ES"/>
        </a:p>
      </dgm:t>
    </dgm:pt>
    <dgm:pt modelId="{65395C71-3958-4C17-8CCB-A6DCD83309D1}" type="sibTrans" cxnId="{71984A99-041F-4288-9D5E-9886DA67B3D8}">
      <dgm:prSet/>
      <dgm:spPr/>
      <dgm:t>
        <a:bodyPr/>
        <a:lstStyle/>
        <a:p>
          <a:endParaRPr lang="ca-ES"/>
        </a:p>
      </dgm:t>
    </dgm:pt>
    <dgm:pt modelId="{A03E4425-671F-4038-A259-6C2BF5FE5CE5}">
      <dgm:prSet custT="1"/>
      <dgm:spPr/>
      <dgm:t>
        <a:bodyPr/>
        <a:lstStyle/>
        <a:p>
          <a:r>
            <a:rPr lang="ca-ES" sz="2000" b="1" dirty="0"/>
            <a:t>INICIA UN TRABAJO CON CONTINUIDAD</a:t>
          </a:r>
        </a:p>
      </dgm:t>
    </dgm:pt>
    <dgm:pt modelId="{A754E3CF-BB7F-43BF-BBE7-811DDBBE0D20}" type="parTrans" cxnId="{0EADF9BA-84EB-4B8F-A127-86F31BA2F5C6}">
      <dgm:prSet/>
      <dgm:spPr/>
      <dgm:t>
        <a:bodyPr/>
        <a:lstStyle/>
        <a:p>
          <a:endParaRPr lang="ca-ES"/>
        </a:p>
      </dgm:t>
    </dgm:pt>
    <dgm:pt modelId="{ECF37757-15A5-414F-B0E2-E7D5C6B7A86D}" type="sibTrans" cxnId="{0EADF9BA-84EB-4B8F-A127-86F31BA2F5C6}">
      <dgm:prSet/>
      <dgm:spPr/>
      <dgm:t>
        <a:bodyPr/>
        <a:lstStyle/>
        <a:p>
          <a:endParaRPr lang="ca-ES"/>
        </a:p>
      </dgm:t>
    </dgm:pt>
    <dgm:pt modelId="{40D71D9B-9A40-4997-9BA4-51568C4EF549}" type="pres">
      <dgm:prSet presAssocID="{41059261-75C2-407E-954D-74A9C4440CA9}" presName="Name0" presStyleCnt="0">
        <dgm:presLayoutVars>
          <dgm:dir/>
          <dgm:animLvl val="lvl"/>
          <dgm:resizeHandles val="exact"/>
        </dgm:presLayoutVars>
      </dgm:prSet>
      <dgm:spPr/>
    </dgm:pt>
    <dgm:pt modelId="{BA4094C6-62CC-4333-B927-19C3C311683D}" type="pres">
      <dgm:prSet presAssocID="{955F4CFB-ACFF-4266-A5EE-F929B5D482D3}" presName="linNode" presStyleCnt="0"/>
      <dgm:spPr/>
    </dgm:pt>
    <dgm:pt modelId="{571DE9D9-6EF9-47AE-B360-566EA68D11F4}" type="pres">
      <dgm:prSet presAssocID="{955F4CFB-ACFF-4266-A5EE-F929B5D482D3}" presName="parentText" presStyleLbl="node1" presStyleIdx="0" presStyleCnt="1" custScaleX="69305" custScaleY="81846">
        <dgm:presLayoutVars>
          <dgm:chMax val="1"/>
          <dgm:bulletEnabled val="1"/>
        </dgm:presLayoutVars>
      </dgm:prSet>
      <dgm:spPr/>
    </dgm:pt>
    <dgm:pt modelId="{F85B1708-EE89-43CB-8716-C22766DC1523}" type="pres">
      <dgm:prSet presAssocID="{955F4CFB-ACFF-4266-A5EE-F929B5D482D3}" presName="descendantText" presStyleLbl="alignAccFollowNode1" presStyleIdx="0" presStyleCnt="1">
        <dgm:presLayoutVars>
          <dgm:bulletEnabled val="1"/>
        </dgm:presLayoutVars>
      </dgm:prSet>
      <dgm:spPr/>
    </dgm:pt>
  </dgm:ptLst>
  <dgm:cxnLst>
    <dgm:cxn modelId="{CBC23703-26B1-4768-AAE9-9DC4C5C1F913}" type="presOf" srcId="{E9200E50-334A-41E5-9E56-B67FB7FCFF4D}" destId="{F85B1708-EE89-43CB-8716-C22766DC1523}" srcOrd="0" destOrd="2" presId="urn:microsoft.com/office/officeart/2005/8/layout/vList5"/>
    <dgm:cxn modelId="{00946C1C-109A-4454-A01E-C1E3AD38A697}" srcId="{955F4CFB-ACFF-4266-A5EE-F929B5D482D3}" destId="{ADB62EEA-DE9E-480E-AEB0-7C69BBA3A6D7}" srcOrd="0" destOrd="0" parTransId="{DF36721C-379C-4939-BFB7-E7248921AAC7}" sibTransId="{4BD0BF5B-9714-4B52-AF78-EA3456EA3D59}"/>
    <dgm:cxn modelId="{D7D96A4D-3963-4AC5-891B-22208E9AFF8F}" srcId="{955F4CFB-ACFF-4266-A5EE-F929B5D482D3}" destId="{6BF09340-954D-47E2-8406-5E9A59F9E368}" srcOrd="3" destOrd="0" parTransId="{019CC9E1-3C32-47A7-92FC-2A4F688099DF}" sibTransId="{C52F3988-3570-44FD-B845-0BD00BE1204C}"/>
    <dgm:cxn modelId="{5C251382-828A-45F5-ADDB-EFC2BD2C952A}" type="presOf" srcId="{028593E0-7D14-4554-87A4-977D7C6DD93E}" destId="{F85B1708-EE89-43CB-8716-C22766DC1523}" srcOrd="0" destOrd="1" presId="urn:microsoft.com/office/officeart/2005/8/layout/vList5"/>
    <dgm:cxn modelId="{71984A99-041F-4288-9D5E-9886DA67B3D8}" srcId="{955F4CFB-ACFF-4266-A5EE-F929B5D482D3}" destId="{E9200E50-334A-41E5-9E56-B67FB7FCFF4D}" srcOrd="2" destOrd="0" parTransId="{457EC866-1C53-4BE8-9D09-D80C92D747EE}" sibTransId="{65395C71-3958-4C17-8CCB-A6DCD83309D1}"/>
    <dgm:cxn modelId="{0F48BD99-DFAC-43B6-936A-DEEBD3D62B4A}" srcId="{955F4CFB-ACFF-4266-A5EE-F929B5D482D3}" destId="{028593E0-7D14-4554-87A4-977D7C6DD93E}" srcOrd="1" destOrd="0" parTransId="{EE0F51F1-E8EC-4C1F-A75A-EBDCE091EB40}" sibTransId="{8BC5BB14-527F-4E87-A3AB-8ACBBBB96028}"/>
    <dgm:cxn modelId="{46A5F79E-600C-4070-8B1A-1CED31D79924}" type="presOf" srcId="{ADB62EEA-DE9E-480E-AEB0-7C69BBA3A6D7}" destId="{F85B1708-EE89-43CB-8716-C22766DC1523}" srcOrd="0" destOrd="0" presId="urn:microsoft.com/office/officeart/2005/8/layout/vList5"/>
    <dgm:cxn modelId="{4BC318A5-1A00-446D-A0AC-29091C22D894}" type="presOf" srcId="{6BF09340-954D-47E2-8406-5E9A59F9E368}" destId="{F85B1708-EE89-43CB-8716-C22766DC1523}" srcOrd="0" destOrd="3" presId="urn:microsoft.com/office/officeart/2005/8/layout/vList5"/>
    <dgm:cxn modelId="{0EADF9BA-84EB-4B8F-A127-86F31BA2F5C6}" srcId="{955F4CFB-ACFF-4266-A5EE-F929B5D482D3}" destId="{A03E4425-671F-4038-A259-6C2BF5FE5CE5}" srcOrd="4" destOrd="0" parTransId="{A754E3CF-BB7F-43BF-BBE7-811DDBBE0D20}" sibTransId="{ECF37757-15A5-414F-B0E2-E7D5C6B7A86D}"/>
    <dgm:cxn modelId="{88DF60C8-C573-4AFC-B974-4A7EA5C55DF6}" srcId="{41059261-75C2-407E-954D-74A9C4440CA9}" destId="{955F4CFB-ACFF-4266-A5EE-F929B5D482D3}" srcOrd="0" destOrd="0" parTransId="{43EA96C8-6EAC-49F4-8FFB-105B51050F97}" sibTransId="{45D06D68-9EA9-463A-8990-27975FC9B784}"/>
    <dgm:cxn modelId="{00114CE5-5E49-419F-9FA8-EBEDA411AE5B}" type="presOf" srcId="{A03E4425-671F-4038-A259-6C2BF5FE5CE5}" destId="{F85B1708-EE89-43CB-8716-C22766DC1523}" srcOrd="0" destOrd="4" presId="urn:microsoft.com/office/officeart/2005/8/layout/vList5"/>
    <dgm:cxn modelId="{70E13DFD-FC3E-434E-A664-F78C03585B9A}" type="presOf" srcId="{955F4CFB-ACFF-4266-A5EE-F929B5D482D3}" destId="{571DE9D9-6EF9-47AE-B360-566EA68D11F4}" srcOrd="0" destOrd="0" presId="urn:microsoft.com/office/officeart/2005/8/layout/vList5"/>
    <dgm:cxn modelId="{F9DD5AFF-4B5E-4CE7-9173-9FD060FE4C99}" type="presOf" srcId="{41059261-75C2-407E-954D-74A9C4440CA9}" destId="{40D71D9B-9A40-4997-9BA4-51568C4EF549}" srcOrd="0" destOrd="0" presId="urn:microsoft.com/office/officeart/2005/8/layout/vList5"/>
    <dgm:cxn modelId="{AB91F943-43A7-46C2-BABD-773EA06FAA01}" type="presParOf" srcId="{40D71D9B-9A40-4997-9BA4-51568C4EF549}" destId="{BA4094C6-62CC-4333-B927-19C3C311683D}" srcOrd="0" destOrd="0" presId="urn:microsoft.com/office/officeart/2005/8/layout/vList5"/>
    <dgm:cxn modelId="{CF3ADC23-045B-4553-842E-9B394FA541A3}" type="presParOf" srcId="{BA4094C6-62CC-4333-B927-19C3C311683D}" destId="{571DE9D9-6EF9-47AE-B360-566EA68D11F4}" srcOrd="0" destOrd="0" presId="urn:microsoft.com/office/officeart/2005/8/layout/vList5"/>
    <dgm:cxn modelId="{22B5EF25-A3AF-470E-B259-77F1F591A6B0}" type="presParOf" srcId="{BA4094C6-62CC-4333-B927-19C3C311683D}" destId="{F85B1708-EE89-43CB-8716-C22766DC1523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FBAC0E3-3FCD-4528-834F-83A4B355E52A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C1BC1E92-21F3-45E4-BB34-63716969494B}">
      <dgm:prSet/>
      <dgm:spPr/>
      <dgm:t>
        <a:bodyPr/>
        <a:lstStyle/>
        <a:p>
          <a:pPr algn="ctr"/>
          <a:r>
            <a:rPr lang="es-ES_tradnl" dirty="0"/>
            <a:t>ESPAÑA CONTINÚA EN EL “BOARD” DE LA EUROPEAN </a:t>
          </a:r>
        </a:p>
        <a:p>
          <a:pPr algn="ctr"/>
          <a:r>
            <a:rPr lang="es-ES_tradnl" dirty="0"/>
            <a:t>FRANCHISE FEDERATION</a:t>
          </a:r>
          <a:endParaRPr lang="ca-ES" dirty="0"/>
        </a:p>
      </dgm:t>
    </dgm:pt>
    <dgm:pt modelId="{ABD748E1-E54E-46B3-A089-14E582FFEE0C}" type="parTrans" cxnId="{33D3458B-62CF-4C8C-9E50-6F630CCB5EB4}">
      <dgm:prSet/>
      <dgm:spPr/>
      <dgm:t>
        <a:bodyPr/>
        <a:lstStyle/>
        <a:p>
          <a:endParaRPr lang="es-ES"/>
        </a:p>
      </dgm:t>
    </dgm:pt>
    <dgm:pt modelId="{1A3001C3-34EE-44F8-9AEB-A9F2CCE55124}" type="sibTrans" cxnId="{33D3458B-62CF-4C8C-9E50-6F630CCB5EB4}">
      <dgm:prSet/>
      <dgm:spPr/>
      <dgm:t>
        <a:bodyPr/>
        <a:lstStyle/>
        <a:p>
          <a:endParaRPr lang="es-ES"/>
        </a:p>
      </dgm:t>
    </dgm:pt>
    <dgm:pt modelId="{7575C706-A60C-4CCB-B856-CFE3832363F0}">
      <dgm:prSet/>
      <dgm:spPr/>
      <dgm:t>
        <a:bodyPr/>
        <a:lstStyle/>
        <a:p>
          <a:pPr algn="ctr"/>
          <a:r>
            <a:rPr lang="es-ES_tradnl" dirty="0"/>
            <a:t>MIEMBRO DE PLENO DERECHO DEL WORLD FRANCHISE COUNCIL</a:t>
          </a:r>
          <a:endParaRPr lang="ca-ES" dirty="0"/>
        </a:p>
      </dgm:t>
    </dgm:pt>
    <dgm:pt modelId="{E3D2628E-5AE4-4E6B-8F3C-4709E80B1156}" type="parTrans" cxnId="{5965559E-99CC-44E9-8EAD-EB6293B1654A}">
      <dgm:prSet/>
      <dgm:spPr/>
      <dgm:t>
        <a:bodyPr/>
        <a:lstStyle/>
        <a:p>
          <a:endParaRPr lang="es-ES"/>
        </a:p>
      </dgm:t>
    </dgm:pt>
    <dgm:pt modelId="{ED7B08FF-F15D-43D0-A5E0-D246837EC0FB}" type="sibTrans" cxnId="{5965559E-99CC-44E9-8EAD-EB6293B1654A}">
      <dgm:prSet/>
      <dgm:spPr/>
      <dgm:t>
        <a:bodyPr/>
        <a:lstStyle/>
        <a:p>
          <a:endParaRPr lang="es-ES"/>
        </a:p>
      </dgm:t>
    </dgm:pt>
    <dgm:pt modelId="{C1B92A43-D850-4E4A-AFAE-04985255D152}" type="pres">
      <dgm:prSet presAssocID="{7FBAC0E3-3FCD-4528-834F-83A4B355E52A}" presName="linear" presStyleCnt="0">
        <dgm:presLayoutVars>
          <dgm:animLvl val="lvl"/>
          <dgm:resizeHandles val="exact"/>
        </dgm:presLayoutVars>
      </dgm:prSet>
      <dgm:spPr/>
    </dgm:pt>
    <dgm:pt modelId="{6D76DCA8-6687-45CE-8AA2-5A0CFF64275E}" type="pres">
      <dgm:prSet presAssocID="{C1BC1E92-21F3-45E4-BB34-63716969494B}" presName="parentText" presStyleLbl="node1" presStyleIdx="0" presStyleCnt="2">
        <dgm:presLayoutVars>
          <dgm:chMax val="0"/>
          <dgm:bulletEnabled val="1"/>
        </dgm:presLayoutVars>
      </dgm:prSet>
      <dgm:spPr/>
    </dgm:pt>
    <dgm:pt modelId="{56698459-6ED4-4405-B05C-F186C77C7BCB}" type="pres">
      <dgm:prSet presAssocID="{1A3001C3-34EE-44F8-9AEB-A9F2CCE55124}" presName="spacer" presStyleCnt="0"/>
      <dgm:spPr/>
    </dgm:pt>
    <dgm:pt modelId="{330363D9-C316-4474-8D71-62A7166D88C7}" type="pres">
      <dgm:prSet presAssocID="{7575C706-A60C-4CCB-B856-CFE3832363F0}" presName="parentText" presStyleLbl="node1" presStyleIdx="1" presStyleCnt="2">
        <dgm:presLayoutVars>
          <dgm:chMax val="0"/>
          <dgm:bulletEnabled val="1"/>
        </dgm:presLayoutVars>
      </dgm:prSet>
      <dgm:spPr/>
    </dgm:pt>
  </dgm:ptLst>
  <dgm:cxnLst>
    <dgm:cxn modelId="{3D14E51F-7E33-4EB4-AEB8-D0E1368EE828}" type="presOf" srcId="{7FBAC0E3-3FCD-4528-834F-83A4B355E52A}" destId="{C1B92A43-D850-4E4A-AFAE-04985255D152}" srcOrd="0" destOrd="0" presId="urn:microsoft.com/office/officeart/2005/8/layout/vList2"/>
    <dgm:cxn modelId="{33D3458B-62CF-4C8C-9E50-6F630CCB5EB4}" srcId="{7FBAC0E3-3FCD-4528-834F-83A4B355E52A}" destId="{C1BC1E92-21F3-45E4-BB34-63716969494B}" srcOrd="0" destOrd="0" parTransId="{ABD748E1-E54E-46B3-A089-14E582FFEE0C}" sibTransId="{1A3001C3-34EE-44F8-9AEB-A9F2CCE55124}"/>
    <dgm:cxn modelId="{C3907A9C-30D9-4AF3-92FB-C076659C19FB}" type="presOf" srcId="{C1BC1E92-21F3-45E4-BB34-63716969494B}" destId="{6D76DCA8-6687-45CE-8AA2-5A0CFF64275E}" srcOrd="0" destOrd="0" presId="urn:microsoft.com/office/officeart/2005/8/layout/vList2"/>
    <dgm:cxn modelId="{5965559E-99CC-44E9-8EAD-EB6293B1654A}" srcId="{7FBAC0E3-3FCD-4528-834F-83A4B355E52A}" destId="{7575C706-A60C-4CCB-B856-CFE3832363F0}" srcOrd="1" destOrd="0" parTransId="{E3D2628E-5AE4-4E6B-8F3C-4709E80B1156}" sibTransId="{ED7B08FF-F15D-43D0-A5E0-D246837EC0FB}"/>
    <dgm:cxn modelId="{2C2039DE-6B62-4351-B42F-E66E3844FDC0}" type="presOf" srcId="{7575C706-A60C-4CCB-B856-CFE3832363F0}" destId="{330363D9-C316-4474-8D71-62A7166D88C7}" srcOrd="0" destOrd="0" presId="urn:microsoft.com/office/officeart/2005/8/layout/vList2"/>
    <dgm:cxn modelId="{44A73066-5F3F-4C78-88C8-1C76EEEF35C7}" type="presParOf" srcId="{C1B92A43-D850-4E4A-AFAE-04985255D152}" destId="{6D76DCA8-6687-45CE-8AA2-5A0CFF64275E}" srcOrd="0" destOrd="0" presId="urn:microsoft.com/office/officeart/2005/8/layout/vList2"/>
    <dgm:cxn modelId="{8484BBEF-4396-465E-BC2D-01F238DCCE1A}" type="presParOf" srcId="{C1B92A43-D850-4E4A-AFAE-04985255D152}" destId="{56698459-6ED4-4405-B05C-F186C77C7BCB}" srcOrd="1" destOrd="0" presId="urn:microsoft.com/office/officeart/2005/8/layout/vList2"/>
    <dgm:cxn modelId="{2D1C3524-213C-4129-89C8-B985E9124C7C}" type="presParOf" srcId="{C1B92A43-D850-4E4A-AFAE-04985255D152}" destId="{330363D9-C316-4474-8D71-62A7166D88C7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9DADE262-5853-478A-B038-3A60F744BBFA}" type="doc">
      <dgm:prSet loTypeId="urn:microsoft.com/office/officeart/2005/8/layout/hierarchy3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45035009-A14D-427F-9A0B-CCAAC0708970}">
      <dgm:prSet custT="1"/>
      <dgm:spPr/>
      <dgm:t>
        <a:bodyPr/>
        <a:lstStyle/>
        <a:p>
          <a:r>
            <a:rPr lang="es-ES" sz="2000" dirty="0"/>
            <a:t>CAUSAMOS BAJA EN LA FIAF, A LA VISTA DE DIVERSAS IRREGULARIDADES ESTATUTARIAS</a:t>
          </a:r>
        </a:p>
      </dgm:t>
    </dgm:pt>
    <dgm:pt modelId="{92460908-4295-4346-AAA9-3FDAE3E60D99}" type="parTrans" cxnId="{B7E9DA5E-D261-4B69-9F98-C738D29E3BBA}">
      <dgm:prSet/>
      <dgm:spPr/>
      <dgm:t>
        <a:bodyPr/>
        <a:lstStyle/>
        <a:p>
          <a:endParaRPr lang="es-ES"/>
        </a:p>
      </dgm:t>
    </dgm:pt>
    <dgm:pt modelId="{2769E027-6248-4A08-B906-D70949E0CAB2}" type="sibTrans" cxnId="{B7E9DA5E-D261-4B69-9F98-C738D29E3BBA}">
      <dgm:prSet/>
      <dgm:spPr/>
      <dgm:t>
        <a:bodyPr/>
        <a:lstStyle/>
        <a:p>
          <a:endParaRPr lang="es-ES"/>
        </a:p>
      </dgm:t>
    </dgm:pt>
    <dgm:pt modelId="{249EFFD0-C17F-4F21-8612-3E9E92C44D08}">
      <dgm:prSet custT="1"/>
      <dgm:spPr/>
      <dgm:t>
        <a:bodyPr/>
        <a:lstStyle/>
        <a:p>
          <a:r>
            <a:rPr lang="es-ES" sz="2000" dirty="0"/>
            <a:t>INICAMOS UNA POLÍTICA DE  CONVENIOS ENTRE ASOCIACIONES NACIONALES</a:t>
          </a:r>
        </a:p>
        <a:p>
          <a:r>
            <a:rPr lang="es-ES" sz="2000" dirty="0"/>
            <a:t>Firmados hasta la fecha:</a:t>
          </a:r>
        </a:p>
        <a:p>
          <a:r>
            <a:rPr lang="es-ES" sz="2000" dirty="0"/>
            <a:t>VENEZUELA</a:t>
          </a:r>
        </a:p>
        <a:p>
          <a:r>
            <a:rPr lang="es-ES" sz="2000" dirty="0"/>
            <a:t>MÉXICO</a:t>
          </a:r>
        </a:p>
        <a:p>
          <a:r>
            <a:rPr lang="es-ES" sz="2000" dirty="0"/>
            <a:t>PORTUGAL </a:t>
          </a:r>
        </a:p>
        <a:p>
          <a:r>
            <a:rPr lang="es-ES" sz="2000" dirty="0"/>
            <a:t>GUATEMALA</a:t>
          </a:r>
        </a:p>
        <a:p>
          <a:r>
            <a:rPr lang="es-ES" sz="2000" dirty="0"/>
            <a:t>Próximas firmas negociadas:</a:t>
          </a:r>
        </a:p>
        <a:p>
          <a:r>
            <a:rPr lang="es-ES" sz="2000" dirty="0"/>
            <a:t>COLOMBIA</a:t>
          </a:r>
        </a:p>
        <a:p>
          <a:r>
            <a:rPr lang="es-ES" sz="2000" dirty="0"/>
            <a:t>PERÚ</a:t>
          </a:r>
        </a:p>
        <a:p>
          <a:endParaRPr lang="es-ES" sz="2000" dirty="0"/>
        </a:p>
      </dgm:t>
    </dgm:pt>
    <dgm:pt modelId="{74AFCF5C-0304-41A8-82D7-12B35C63911A}" type="parTrans" cxnId="{F2DB059B-C520-438A-843F-D38C731EFCCE}">
      <dgm:prSet/>
      <dgm:spPr/>
      <dgm:t>
        <a:bodyPr/>
        <a:lstStyle/>
        <a:p>
          <a:endParaRPr lang="es-ES"/>
        </a:p>
      </dgm:t>
    </dgm:pt>
    <dgm:pt modelId="{C17F7664-7037-4952-8119-3D00BB3C250F}" type="sibTrans" cxnId="{F2DB059B-C520-438A-843F-D38C731EFCCE}">
      <dgm:prSet/>
      <dgm:spPr/>
      <dgm:t>
        <a:bodyPr/>
        <a:lstStyle/>
        <a:p>
          <a:endParaRPr lang="es-ES"/>
        </a:p>
      </dgm:t>
    </dgm:pt>
    <dgm:pt modelId="{F6FCB5A5-5359-48E9-9DFE-FAA999C0CBBF}">
      <dgm:prSet/>
      <dgm:spPr/>
      <dgm:t>
        <a:bodyPr/>
        <a:lstStyle/>
        <a:p>
          <a:r>
            <a:rPr lang="es-ES" dirty="0"/>
            <a:t>Solicitadas:</a:t>
          </a:r>
        </a:p>
        <a:p>
          <a:r>
            <a:rPr lang="es-ES" dirty="0"/>
            <a:t>COSTA RICA</a:t>
          </a:r>
        </a:p>
        <a:p>
          <a:r>
            <a:rPr lang="es-ES" dirty="0"/>
            <a:t>ARGENTINA</a:t>
          </a:r>
        </a:p>
      </dgm:t>
    </dgm:pt>
    <dgm:pt modelId="{0F8A3464-1976-45C6-9941-F0CC2878072C}" type="parTrans" cxnId="{86EE0646-FF58-4ECC-976B-CE0EDCE4BE2E}">
      <dgm:prSet/>
      <dgm:spPr/>
      <dgm:t>
        <a:bodyPr/>
        <a:lstStyle/>
        <a:p>
          <a:endParaRPr lang="ca-ES"/>
        </a:p>
      </dgm:t>
    </dgm:pt>
    <dgm:pt modelId="{32783EE1-E96B-4459-88DD-7C886D0A8522}" type="sibTrans" cxnId="{86EE0646-FF58-4ECC-976B-CE0EDCE4BE2E}">
      <dgm:prSet/>
      <dgm:spPr/>
      <dgm:t>
        <a:bodyPr/>
        <a:lstStyle/>
        <a:p>
          <a:endParaRPr lang="ca-ES"/>
        </a:p>
      </dgm:t>
    </dgm:pt>
    <dgm:pt modelId="{5E1898F0-F883-4A08-BF1F-892B4F7D84D8}" type="pres">
      <dgm:prSet presAssocID="{9DADE262-5853-478A-B038-3A60F744BBFA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EBFD66DE-FAF2-410C-82E8-4157D42935D8}" type="pres">
      <dgm:prSet presAssocID="{45035009-A14D-427F-9A0B-CCAAC0708970}" presName="root" presStyleCnt="0"/>
      <dgm:spPr/>
    </dgm:pt>
    <dgm:pt modelId="{DB37F152-7DF7-4E0B-8CE9-22F12C63631E}" type="pres">
      <dgm:prSet presAssocID="{45035009-A14D-427F-9A0B-CCAAC0708970}" presName="rootComposite" presStyleCnt="0"/>
      <dgm:spPr/>
    </dgm:pt>
    <dgm:pt modelId="{F892A12B-8F1A-49FE-8B68-CE7FF8848FCF}" type="pres">
      <dgm:prSet presAssocID="{45035009-A14D-427F-9A0B-CCAAC0708970}" presName="rootText" presStyleLbl="node1" presStyleIdx="0" presStyleCnt="3" custScaleX="61774" custScaleY="122440" custLinFactNeighborX="-93" custLinFactNeighborY="-11065"/>
      <dgm:spPr/>
    </dgm:pt>
    <dgm:pt modelId="{FCDC205D-CE01-4352-872E-B4B7BF70AD5F}" type="pres">
      <dgm:prSet presAssocID="{45035009-A14D-427F-9A0B-CCAAC0708970}" presName="rootConnector" presStyleLbl="node1" presStyleIdx="0" presStyleCnt="3"/>
      <dgm:spPr/>
    </dgm:pt>
    <dgm:pt modelId="{11D1C9C9-8F32-4D91-A8C4-EC76A12A377F}" type="pres">
      <dgm:prSet presAssocID="{45035009-A14D-427F-9A0B-CCAAC0708970}" presName="childShape" presStyleCnt="0"/>
      <dgm:spPr/>
    </dgm:pt>
    <dgm:pt modelId="{22EAC06B-CE55-4E31-A33D-478ECF7B5E93}" type="pres">
      <dgm:prSet presAssocID="{249EFFD0-C17F-4F21-8612-3E9E92C44D08}" presName="root" presStyleCnt="0"/>
      <dgm:spPr/>
    </dgm:pt>
    <dgm:pt modelId="{1DDCCD2D-BE87-492D-A428-23886D8FADCE}" type="pres">
      <dgm:prSet presAssocID="{249EFFD0-C17F-4F21-8612-3E9E92C44D08}" presName="rootComposite" presStyleCnt="0"/>
      <dgm:spPr/>
    </dgm:pt>
    <dgm:pt modelId="{260CAA0C-A440-4A41-84A4-1B5336885D0C}" type="pres">
      <dgm:prSet presAssocID="{249EFFD0-C17F-4F21-8612-3E9E92C44D08}" presName="rootText" presStyleLbl="node1" presStyleIdx="1" presStyleCnt="3" custScaleX="155059" custScaleY="264785" custLinFactNeighborX="-7352" custLinFactNeighborY="10870"/>
      <dgm:spPr/>
    </dgm:pt>
    <dgm:pt modelId="{BF050A2F-D9E7-40BD-BC8C-58F3D99A5BC2}" type="pres">
      <dgm:prSet presAssocID="{249EFFD0-C17F-4F21-8612-3E9E92C44D08}" presName="rootConnector" presStyleLbl="node1" presStyleIdx="1" presStyleCnt="3"/>
      <dgm:spPr/>
    </dgm:pt>
    <dgm:pt modelId="{636B1824-F8BD-43A2-B047-636EEAAD505F}" type="pres">
      <dgm:prSet presAssocID="{249EFFD0-C17F-4F21-8612-3E9E92C44D08}" presName="childShape" presStyleCnt="0"/>
      <dgm:spPr/>
    </dgm:pt>
    <dgm:pt modelId="{0A4F6384-4ABD-4B14-9A8C-849C784502A2}" type="pres">
      <dgm:prSet presAssocID="{F6FCB5A5-5359-48E9-9DFE-FAA999C0CBBF}" presName="root" presStyleCnt="0"/>
      <dgm:spPr/>
    </dgm:pt>
    <dgm:pt modelId="{902FB924-F554-4D8D-AEC4-D9C6D07BEA2D}" type="pres">
      <dgm:prSet presAssocID="{F6FCB5A5-5359-48E9-9DFE-FAA999C0CBBF}" presName="rootComposite" presStyleCnt="0"/>
      <dgm:spPr/>
    </dgm:pt>
    <dgm:pt modelId="{00C920B1-BABB-4545-8C82-F3F07B78C52E}" type="pres">
      <dgm:prSet presAssocID="{F6FCB5A5-5359-48E9-9DFE-FAA999C0CBBF}" presName="rootText" presStyleLbl="node1" presStyleIdx="2" presStyleCnt="3" custScaleX="44591" custScaleY="55866" custLinFactY="94728" custLinFactNeighborX="-31776" custLinFactNeighborY="100000"/>
      <dgm:spPr/>
    </dgm:pt>
    <dgm:pt modelId="{A6817915-F2DE-4C94-AA31-B82FFF180497}" type="pres">
      <dgm:prSet presAssocID="{F6FCB5A5-5359-48E9-9DFE-FAA999C0CBBF}" presName="rootConnector" presStyleLbl="node1" presStyleIdx="2" presStyleCnt="3"/>
      <dgm:spPr/>
    </dgm:pt>
    <dgm:pt modelId="{31D88475-759E-4DC0-A52A-67AEF77696A2}" type="pres">
      <dgm:prSet presAssocID="{F6FCB5A5-5359-48E9-9DFE-FAA999C0CBBF}" presName="childShape" presStyleCnt="0"/>
      <dgm:spPr/>
    </dgm:pt>
  </dgm:ptLst>
  <dgm:cxnLst>
    <dgm:cxn modelId="{C50EF90B-5F4C-4EF8-AAA4-68C925CEF27A}" type="presOf" srcId="{9DADE262-5853-478A-B038-3A60F744BBFA}" destId="{5E1898F0-F883-4A08-BF1F-892B4F7D84D8}" srcOrd="0" destOrd="0" presId="urn:microsoft.com/office/officeart/2005/8/layout/hierarchy3"/>
    <dgm:cxn modelId="{762DC91D-94DD-4133-8C09-500CDB38E22B}" type="presOf" srcId="{249EFFD0-C17F-4F21-8612-3E9E92C44D08}" destId="{BF050A2F-D9E7-40BD-BC8C-58F3D99A5BC2}" srcOrd="1" destOrd="0" presId="urn:microsoft.com/office/officeart/2005/8/layout/hierarchy3"/>
    <dgm:cxn modelId="{7A567D28-930B-475C-84A3-58A8CF168CDB}" type="presOf" srcId="{45035009-A14D-427F-9A0B-CCAAC0708970}" destId="{F892A12B-8F1A-49FE-8B68-CE7FF8848FCF}" srcOrd="0" destOrd="0" presId="urn:microsoft.com/office/officeart/2005/8/layout/hierarchy3"/>
    <dgm:cxn modelId="{033D852E-D2BE-4FFB-8FD2-7B2E54F85158}" type="presOf" srcId="{F6FCB5A5-5359-48E9-9DFE-FAA999C0CBBF}" destId="{A6817915-F2DE-4C94-AA31-B82FFF180497}" srcOrd="1" destOrd="0" presId="urn:microsoft.com/office/officeart/2005/8/layout/hierarchy3"/>
    <dgm:cxn modelId="{1E41FA3E-970B-48E1-8853-3FC815410EF8}" type="presOf" srcId="{249EFFD0-C17F-4F21-8612-3E9E92C44D08}" destId="{260CAA0C-A440-4A41-84A4-1B5336885D0C}" srcOrd="0" destOrd="0" presId="urn:microsoft.com/office/officeart/2005/8/layout/hierarchy3"/>
    <dgm:cxn modelId="{B7E9DA5E-D261-4B69-9F98-C738D29E3BBA}" srcId="{9DADE262-5853-478A-B038-3A60F744BBFA}" destId="{45035009-A14D-427F-9A0B-CCAAC0708970}" srcOrd="0" destOrd="0" parTransId="{92460908-4295-4346-AAA9-3FDAE3E60D99}" sibTransId="{2769E027-6248-4A08-B906-D70949E0CAB2}"/>
    <dgm:cxn modelId="{86EE0646-FF58-4ECC-976B-CE0EDCE4BE2E}" srcId="{9DADE262-5853-478A-B038-3A60F744BBFA}" destId="{F6FCB5A5-5359-48E9-9DFE-FAA999C0CBBF}" srcOrd="2" destOrd="0" parTransId="{0F8A3464-1976-45C6-9941-F0CC2878072C}" sibTransId="{32783EE1-E96B-4459-88DD-7C886D0A8522}"/>
    <dgm:cxn modelId="{F2DB059B-C520-438A-843F-D38C731EFCCE}" srcId="{9DADE262-5853-478A-B038-3A60F744BBFA}" destId="{249EFFD0-C17F-4F21-8612-3E9E92C44D08}" srcOrd="1" destOrd="0" parTransId="{74AFCF5C-0304-41A8-82D7-12B35C63911A}" sibTransId="{C17F7664-7037-4952-8119-3D00BB3C250F}"/>
    <dgm:cxn modelId="{8A7230BD-6BB6-47F7-B03F-8D6CA60C0D01}" type="presOf" srcId="{F6FCB5A5-5359-48E9-9DFE-FAA999C0CBBF}" destId="{00C920B1-BABB-4545-8C82-F3F07B78C52E}" srcOrd="0" destOrd="0" presId="urn:microsoft.com/office/officeart/2005/8/layout/hierarchy3"/>
    <dgm:cxn modelId="{67218EDE-330A-4593-AAEE-DA50F21B95C0}" type="presOf" srcId="{45035009-A14D-427F-9A0B-CCAAC0708970}" destId="{FCDC205D-CE01-4352-872E-B4B7BF70AD5F}" srcOrd="1" destOrd="0" presId="urn:microsoft.com/office/officeart/2005/8/layout/hierarchy3"/>
    <dgm:cxn modelId="{76A3DF41-5D61-48C0-A8F0-6801324528B9}" type="presParOf" srcId="{5E1898F0-F883-4A08-BF1F-892B4F7D84D8}" destId="{EBFD66DE-FAF2-410C-82E8-4157D42935D8}" srcOrd="0" destOrd="0" presId="urn:microsoft.com/office/officeart/2005/8/layout/hierarchy3"/>
    <dgm:cxn modelId="{7EF71549-6B31-4366-813F-5FCFF5E87738}" type="presParOf" srcId="{EBFD66DE-FAF2-410C-82E8-4157D42935D8}" destId="{DB37F152-7DF7-4E0B-8CE9-22F12C63631E}" srcOrd="0" destOrd="0" presId="urn:microsoft.com/office/officeart/2005/8/layout/hierarchy3"/>
    <dgm:cxn modelId="{BBE2C947-9CA3-4850-A5CE-AE6299E45616}" type="presParOf" srcId="{DB37F152-7DF7-4E0B-8CE9-22F12C63631E}" destId="{F892A12B-8F1A-49FE-8B68-CE7FF8848FCF}" srcOrd="0" destOrd="0" presId="urn:microsoft.com/office/officeart/2005/8/layout/hierarchy3"/>
    <dgm:cxn modelId="{1CB414E4-B6EC-48AA-97D4-BA1C0D65F2E7}" type="presParOf" srcId="{DB37F152-7DF7-4E0B-8CE9-22F12C63631E}" destId="{FCDC205D-CE01-4352-872E-B4B7BF70AD5F}" srcOrd="1" destOrd="0" presId="urn:microsoft.com/office/officeart/2005/8/layout/hierarchy3"/>
    <dgm:cxn modelId="{E08F6BA3-12B3-4273-9CB8-DBA670C34AB6}" type="presParOf" srcId="{EBFD66DE-FAF2-410C-82E8-4157D42935D8}" destId="{11D1C9C9-8F32-4D91-A8C4-EC76A12A377F}" srcOrd="1" destOrd="0" presId="urn:microsoft.com/office/officeart/2005/8/layout/hierarchy3"/>
    <dgm:cxn modelId="{2F301287-997F-4C81-9570-A2F84971A89E}" type="presParOf" srcId="{5E1898F0-F883-4A08-BF1F-892B4F7D84D8}" destId="{22EAC06B-CE55-4E31-A33D-478ECF7B5E93}" srcOrd="1" destOrd="0" presId="urn:microsoft.com/office/officeart/2005/8/layout/hierarchy3"/>
    <dgm:cxn modelId="{91F29B8F-756B-42DC-BDA0-F77279ECB660}" type="presParOf" srcId="{22EAC06B-CE55-4E31-A33D-478ECF7B5E93}" destId="{1DDCCD2D-BE87-492D-A428-23886D8FADCE}" srcOrd="0" destOrd="0" presId="urn:microsoft.com/office/officeart/2005/8/layout/hierarchy3"/>
    <dgm:cxn modelId="{F90D13B7-EC39-4086-AC90-FDCC5727F85A}" type="presParOf" srcId="{1DDCCD2D-BE87-492D-A428-23886D8FADCE}" destId="{260CAA0C-A440-4A41-84A4-1B5336885D0C}" srcOrd="0" destOrd="0" presId="urn:microsoft.com/office/officeart/2005/8/layout/hierarchy3"/>
    <dgm:cxn modelId="{F27A18C6-AF6E-466F-89F0-94C9533C27DD}" type="presParOf" srcId="{1DDCCD2D-BE87-492D-A428-23886D8FADCE}" destId="{BF050A2F-D9E7-40BD-BC8C-58F3D99A5BC2}" srcOrd="1" destOrd="0" presId="urn:microsoft.com/office/officeart/2005/8/layout/hierarchy3"/>
    <dgm:cxn modelId="{BBC0DCEF-6DF6-4B70-967F-E6AD8096B46B}" type="presParOf" srcId="{22EAC06B-CE55-4E31-A33D-478ECF7B5E93}" destId="{636B1824-F8BD-43A2-B047-636EEAAD505F}" srcOrd="1" destOrd="0" presId="urn:microsoft.com/office/officeart/2005/8/layout/hierarchy3"/>
    <dgm:cxn modelId="{1FA8C6E6-984C-4FB5-B025-A708B3C9948C}" type="presParOf" srcId="{5E1898F0-F883-4A08-BF1F-892B4F7D84D8}" destId="{0A4F6384-4ABD-4B14-9A8C-849C784502A2}" srcOrd="2" destOrd="0" presId="urn:microsoft.com/office/officeart/2005/8/layout/hierarchy3"/>
    <dgm:cxn modelId="{883387C7-149C-4C09-881B-259CF42E635B}" type="presParOf" srcId="{0A4F6384-4ABD-4B14-9A8C-849C784502A2}" destId="{902FB924-F554-4D8D-AEC4-D9C6D07BEA2D}" srcOrd="0" destOrd="0" presId="urn:microsoft.com/office/officeart/2005/8/layout/hierarchy3"/>
    <dgm:cxn modelId="{26E90B3E-F42F-4B92-8339-03CD3621A4FC}" type="presParOf" srcId="{902FB924-F554-4D8D-AEC4-D9C6D07BEA2D}" destId="{00C920B1-BABB-4545-8C82-F3F07B78C52E}" srcOrd="0" destOrd="0" presId="urn:microsoft.com/office/officeart/2005/8/layout/hierarchy3"/>
    <dgm:cxn modelId="{3C1045D9-B27A-4577-801D-5A6E401074DA}" type="presParOf" srcId="{902FB924-F554-4D8D-AEC4-D9C6D07BEA2D}" destId="{A6817915-F2DE-4C94-AA31-B82FFF180497}" srcOrd="1" destOrd="0" presId="urn:microsoft.com/office/officeart/2005/8/layout/hierarchy3"/>
    <dgm:cxn modelId="{645B5C84-C009-4137-864C-0C3B89BC1771}" type="presParOf" srcId="{0A4F6384-4ABD-4B14-9A8C-849C784502A2}" destId="{31D88475-759E-4DC0-A52A-67AEF77696A2}" srcOrd="1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BB5D0DA8-307D-4F3E-AC64-AF800DF62AE9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99AE301D-245C-4855-8A36-88D5D22CC30E}">
      <dgm:prSet/>
      <dgm:spPr/>
      <dgm:t>
        <a:bodyPr/>
        <a:lstStyle/>
        <a:p>
          <a:r>
            <a:rPr lang="es-ES_tradnl" dirty="0"/>
            <a:t> CELEBRADO EN NOVIEMBRE 2017 EN MADRID</a:t>
          </a:r>
          <a:endParaRPr lang="ca-ES" dirty="0"/>
        </a:p>
      </dgm:t>
    </dgm:pt>
    <dgm:pt modelId="{A8819EDF-FD95-442D-804E-52125FC371C1}" type="parTrans" cxnId="{5B5DF55B-8338-42D8-9CCE-C94092851551}">
      <dgm:prSet/>
      <dgm:spPr/>
      <dgm:t>
        <a:bodyPr/>
        <a:lstStyle/>
        <a:p>
          <a:endParaRPr lang="es-ES"/>
        </a:p>
      </dgm:t>
    </dgm:pt>
    <dgm:pt modelId="{88CDE22A-E9BA-4B9E-BA4B-E684A18BD3C9}" type="sibTrans" cxnId="{5B5DF55B-8338-42D8-9CCE-C94092851551}">
      <dgm:prSet/>
      <dgm:spPr/>
      <dgm:t>
        <a:bodyPr/>
        <a:lstStyle/>
        <a:p>
          <a:endParaRPr lang="es-ES"/>
        </a:p>
      </dgm:t>
    </dgm:pt>
    <dgm:pt modelId="{D9441443-5CDD-4686-BA00-D66A640E98CD}">
      <dgm:prSet/>
      <dgm:spPr/>
      <dgm:t>
        <a:bodyPr/>
        <a:lstStyle/>
        <a:p>
          <a:r>
            <a:rPr lang="ca-ES" dirty="0" err="1"/>
            <a:t>Tras</a:t>
          </a:r>
          <a:r>
            <a:rPr lang="ca-ES" dirty="0"/>
            <a:t> 3 Ediciones, es </a:t>
          </a:r>
          <a:r>
            <a:rPr lang="ca-ES" dirty="0" err="1"/>
            <a:t>necesario</a:t>
          </a:r>
          <a:r>
            <a:rPr lang="ca-ES" dirty="0"/>
            <a:t> </a:t>
          </a:r>
          <a:r>
            <a:rPr lang="ca-ES" dirty="0" err="1"/>
            <a:t>replantear</a:t>
          </a:r>
          <a:r>
            <a:rPr lang="ca-ES" dirty="0"/>
            <a:t> la fórmula</a:t>
          </a:r>
        </a:p>
        <a:p>
          <a:r>
            <a:rPr lang="ca-ES" dirty="0"/>
            <a:t>La </a:t>
          </a:r>
          <a:r>
            <a:rPr lang="ca-ES" dirty="0" err="1"/>
            <a:t>organización</a:t>
          </a:r>
          <a:r>
            <a:rPr lang="ca-ES" dirty="0"/>
            <a:t> conjunta </a:t>
          </a:r>
          <a:r>
            <a:rPr lang="ca-ES" dirty="0" err="1"/>
            <a:t>puede</a:t>
          </a:r>
          <a:r>
            <a:rPr lang="ca-ES" dirty="0"/>
            <a:t> </a:t>
          </a:r>
          <a:r>
            <a:rPr lang="ca-ES" dirty="0" err="1"/>
            <a:t>mejorar</a:t>
          </a:r>
          <a:r>
            <a:rPr lang="ca-ES" dirty="0"/>
            <a:t> </a:t>
          </a:r>
          <a:r>
            <a:rPr lang="ca-ES" dirty="0" err="1"/>
            <a:t>su</a:t>
          </a:r>
          <a:r>
            <a:rPr lang="ca-ES" dirty="0"/>
            <a:t> </a:t>
          </a:r>
          <a:r>
            <a:rPr lang="ca-ES" dirty="0" err="1"/>
            <a:t>coordinación</a:t>
          </a:r>
          <a:endParaRPr lang="ca-ES" dirty="0"/>
        </a:p>
        <a:p>
          <a:r>
            <a:rPr lang="ca-ES" dirty="0"/>
            <a:t>La </a:t>
          </a:r>
          <a:r>
            <a:rPr lang="ca-ES" dirty="0" err="1"/>
            <a:t>periodicidad</a:t>
          </a:r>
          <a:r>
            <a:rPr lang="ca-ES" dirty="0"/>
            <a:t> es </a:t>
          </a:r>
          <a:r>
            <a:rPr lang="ca-ES" dirty="0" err="1"/>
            <a:t>otro</a:t>
          </a:r>
          <a:r>
            <a:rPr lang="ca-ES" dirty="0"/>
            <a:t> tema a considerar</a:t>
          </a:r>
        </a:p>
        <a:p>
          <a:r>
            <a:rPr lang="ca-ES" dirty="0"/>
            <a:t>No ha </a:t>
          </a:r>
          <a:r>
            <a:rPr lang="ca-ES" dirty="0" err="1"/>
            <a:t>habido</a:t>
          </a:r>
          <a:r>
            <a:rPr lang="ca-ES" dirty="0"/>
            <a:t> anàlisis posterior conjunto</a:t>
          </a:r>
        </a:p>
        <a:p>
          <a:r>
            <a:rPr lang="ca-ES" dirty="0"/>
            <a:t>No està </a:t>
          </a:r>
          <a:r>
            <a:rPr lang="ca-ES" dirty="0" err="1"/>
            <a:t>previsto</a:t>
          </a:r>
          <a:r>
            <a:rPr lang="ca-ES" dirty="0"/>
            <a:t> para 2018</a:t>
          </a:r>
        </a:p>
      </dgm:t>
    </dgm:pt>
    <dgm:pt modelId="{13DDDD01-F64D-4B96-8228-16218119F250}" type="parTrans" cxnId="{BB86C3FD-8EF4-4597-971F-24E5C120FFF0}">
      <dgm:prSet/>
      <dgm:spPr/>
      <dgm:t>
        <a:bodyPr/>
        <a:lstStyle/>
        <a:p>
          <a:endParaRPr lang="es-ES"/>
        </a:p>
      </dgm:t>
    </dgm:pt>
    <dgm:pt modelId="{932028FE-D317-4827-880C-ABE283798747}" type="sibTrans" cxnId="{BB86C3FD-8EF4-4597-971F-24E5C120FFF0}">
      <dgm:prSet/>
      <dgm:spPr/>
      <dgm:t>
        <a:bodyPr/>
        <a:lstStyle/>
        <a:p>
          <a:endParaRPr lang="es-ES"/>
        </a:p>
      </dgm:t>
    </dgm:pt>
    <dgm:pt modelId="{60657F04-BCF9-40C4-BE6D-76B62A815966}" type="pres">
      <dgm:prSet presAssocID="{BB5D0DA8-307D-4F3E-AC64-AF800DF62AE9}" presName="Name0" presStyleCnt="0">
        <dgm:presLayoutVars>
          <dgm:dir/>
          <dgm:animLvl val="lvl"/>
          <dgm:resizeHandles val="exact"/>
        </dgm:presLayoutVars>
      </dgm:prSet>
      <dgm:spPr/>
    </dgm:pt>
    <dgm:pt modelId="{59840162-5581-4461-BB38-458D0F697B33}" type="pres">
      <dgm:prSet presAssocID="{99AE301D-245C-4855-8A36-88D5D22CC30E}" presName="linNode" presStyleCnt="0"/>
      <dgm:spPr/>
    </dgm:pt>
    <dgm:pt modelId="{B31F784B-1710-45E0-8221-6957508AD79C}" type="pres">
      <dgm:prSet presAssocID="{99AE301D-245C-4855-8A36-88D5D22CC30E}" presName="parentText" presStyleLbl="node1" presStyleIdx="0" presStyleCnt="2" custLinFactNeighborX="-84803" custLinFactNeighborY="2500">
        <dgm:presLayoutVars>
          <dgm:chMax val="1"/>
          <dgm:bulletEnabled val="1"/>
        </dgm:presLayoutVars>
      </dgm:prSet>
      <dgm:spPr/>
    </dgm:pt>
    <dgm:pt modelId="{E1D25386-7BFF-48DA-8CF0-1885D4A1FF00}" type="pres">
      <dgm:prSet presAssocID="{88CDE22A-E9BA-4B9E-BA4B-E684A18BD3C9}" presName="sp" presStyleCnt="0"/>
      <dgm:spPr/>
    </dgm:pt>
    <dgm:pt modelId="{1B91ED0C-6F48-4576-8C18-39644E4D0151}" type="pres">
      <dgm:prSet presAssocID="{D9441443-5CDD-4686-BA00-D66A640E98CD}" presName="linNode" presStyleCnt="0"/>
      <dgm:spPr/>
    </dgm:pt>
    <dgm:pt modelId="{EB343E0D-E5A1-42F6-943D-A00C72DD4CF6}" type="pres">
      <dgm:prSet presAssocID="{D9441443-5CDD-4686-BA00-D66A640E98CD}" presName="parentText" presStyleLbl="node1" presStyleIdx="1" presStyleCnt="2" custScaleX="179210" custScaleY="279189" custLinFactNeighborX="49420" custLinFactNeighborY="-5486">
        <dgm:presLayoutVars>
          <dgm:chMax val="1"/>
          <dgm:bulletEnabled val="1"/>
        </dgm:presLayoutVars>
      </dgm:prSet>
      <dgm:spPr/>
    </dgm:pt>
  </dgm:ptLst>
  <dgm:cxnLst>
    <dgm:cxn modelId="{5B5DF55B-8338-42D8-9CCE-C94092851551}" srcId="{BB5D0DA8-307D-4F3E-AC64-AF800DF62AE9}" destId="{99AE301D-245C-4855-8A36-88D5D22CC30E}" srcOrd="0" destOrd="0" parTransId="{A8819EDF-FD95-442D-804E-52125FC371C1}" sibTransId="{88CDE22A-E9BA-4B9E-BA4B-E684A18BD3C9}"/>
    <dgm:cxn modelId="{E6DFE16A-F2D2-4932-855E-2C6F2D40AF8C}" type="presOf" srcId="{D9441443-5CDD-4686-BA00-D66A640E98CD}" destId="{EB343E0D-E5A1-42F6-943D-A00C72DD4CF6}" srcOrd="0" destOrd="0" presId="urn:microsoft.com/office/officeart/2005/8/layout/vList5"/>
    <dgm:cxn modelId="{C1E2899C-7454-4CCE-B156-EEED63D7E1C5}" type="presOf" srcId="{BB5D0DA8-307D-4F3E-AC64-AF800DF62AE9}" destId="{60657F04-BCF9-40C4-BE6D-76B62A815966}" srcOrd="0" destOrd="0" presId="urn:microsoft.com/office/officeart/2005/8/layout/vList5"/>
    <dgm:cxn modelId="{3B9012B6-E816-499D-B042-48C101C4185D}" type="presOf" srcId="{99AE301D-245C-4855-8A36-88D5D22CC30E}" destId="{B31F784B-1710-45E0-8221-6957508AD79C}" srcOrd="0" destOrd="0" presId="urn:microsoft.com/office/officeart/2005/8/layout/vList5"/>
    <dgm:cxn modelId="{BB86C3FD-8EF4-4597-971F-24E5C120FFF0}" srcId="{BB5D0DA8-307D-4F3E-AC64-AF800DF62AE9}" destId="{D9441443-5CDD-4686-BA00-D66A640E98CD}" srcOrd="1" destOrd="0" parTransId="{13DDDD01-F64D-4B96-8228-16218119F250}" sibTransId="{932028FE-D317-4827-880C-ABE283798747}"/>
    <dgm:cxn modelId="{182A572D-72F9-4462-8E79-AC4164A968FD}" type="presParOf" srcId="{60657F04-BCF9-40C4-BE6D-76B62A815966}" destId="{59840162-5581-4461-BB38-458D0F697B33}" srcOrd="0" destOrd="0" presId="urn:microsoft.com/office/officeart/2005/8/layout/vList5"/>
    <dgm:cxn modelId="{AC6DA31B-0A43-49FC-9AF1-F83754498BD4}" type="presParOf" srcId="{59840162-5581-4461-BB38-458D0F697B33}" destId="{B31F784B-1710-45E0-8221-6957508AD79C}" srcOrd="0" destOrd="0" presId="urn:microsoft.com/office/officeart/2005/8/layout/vList5"/>
    <dgm:cxn modelId="{EA96689D-14C4-45F7-A724-96D315B88A0F}" type="presParOf" srcId="{60657F04-BCF9-40C4-BE6D-76B62A815966}" destId="{E1D25386-7BFF-48DA-8CF0-1885D4A1FF00}" srcOrd="1" destOrd="0" presId="urn:microsoft.com/office/officeart/2005/8/layout/vList5"/>
    <dgm:cxn modelId="{A94C37CF-3806-4D19-B8A1-A9F135C9B250}" type="presParOf" srcId="{60657F04-BCF9-40C4-BE6D-76B62A815966}" destId="{1B91ED0C-6F48-4576-8C18-39644E4D0151}" srcOrd="2" destOrd="0" presId="urn:microsoft.com/office/officeart/2005/8/layout/vList5"/>
    <dgm:cxn modelId="{EB5F9932-D36E-408F-8F4D-2C775A798199}" type="presParOf" srcId="{1B91ED0C-6F48-4576-8C18-39644E4D0151}" destId="{EB343E0D-E5A1-42F6-943D-A00C72DD4CF6}" srcOrd="0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910EA6E8-0BB4-4421-8BD1-60413834A719}" type="doc">
      <dgm:prSet loTypeId="urn:microsoft.com/office/officeart/2005/8/layout/hList7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621BF24B-7314-4BB5-9803-687C73416454}">
      <dgm:prSet/>
      <dgm:spPr/>
      <dgm:t>
        <a:bodyPr/>
        <a:lstStyle/>
        <a:p>
          <a:r>
            <a:rPr lang="es-ES_tradnl" dirty="0"/>
            <a:t>FRANQUICIAS: LIBRO OFICIAL DE LA AEF 2018 22ª edición</a:t>
          </a:r>
          <a:endParaRPr lang="ca-ES" dirty="0"/>
        </a:p>
      </dgm:t>
    </dgm:pt>
    <dgm:pt modelId="{9444EB4F-44BE-499D-AC7C-629FEA528D56}" type="parTrans" cxnId="{BB7177D7-5F9F-4851-B025-F774ACFA6CBD}">
      <dgm:prSet/>
      <dgm:spPr/>
      <dgm:t>
        <a:bodyPr/>
        <a:lstStyle/>
        <a:p>
          <a:endParaRPr lang="es-ES"/>
        </a:p>
      </dgm:t>
    </dgm:pt>
    <dgm:pt modelId="{12E9CB81-9F27-4F0F-81AC-A7BD2969D2C9}" type="sibTrans" cxnId="{BB7177D7-5F9F-4851-B025-F774ACFA6CBD}">
      <dgm:prSet/>
      <dgm:spPr/>
      <dgm:t>
        <a:bodyPr/>
        <a:lstStyle/>
        <a:p>
          <a:endParaRPr lang="es-ES"/>
        </a:p>
      </dgm:t>
    </dgm:pt>
    <dgm:pt modelId="{E228749C-484B-403E-9AF2-F1F34526D863}">
      <dgm:prSet/>
      <dgm:spPr/>
      <dgm:t>
        <a:bodyPr/>
        <a:lstStyle/>
        <a:p>
          <a:r>
            <a:rPr lang="es-ES_tradnl" dirty="0"/>
            <a:t>LA FRANQUICIA EN ESPAÑA. Informe Estadístico 2018</a:t>
          </a:r>
          <a:endParaRPr lang="ca-ES" dirty="0"/>
        </a:p>
      </dgm:t>
    </dgm:pt>
    <dgm:pt modelId="{231A1AF6-D175-4876-ACD0-D376C9B341F3}" type="parTrans" cxnId="{9F50A9C9-7665-48EF-98A5-82F614B2271E}">
      <dgm:prSet/>
      <dgm:spPr/>
      <dgm:t>
        <a:bodyPr/>
        <a:lstStyle/>
        <a:p>
          <a:endParaRPr lang="es-ES"/>
        </a:p>
      </dgm:t>
    </dgm:pt>
    <dgm:pt modelId="{A3D7F1F6-AD92-48F3-86C2-B753CB7D9585}" type="sibTrans" cxnId="{9F50A9C9-7665-48EF-98A5-82F614B2271E}">
      <dgm:prSet/>
      <dgm:spPr/>
      <dgm:t>
        <a:bodyPr/>
        <a:lstStyle/>
        <a:p>
          <a:endParaRPr lang="es-ES"/>
        </a:p>
      </dgm:t>
    </dgm:pt>
    <dgm:pt modelId="{2930FC98-E424-4F4A-9572-703BEC171EDE}">
      <dgm:prSet/>
      <dgm:spPr/>
      <dgm:t>
        <a:bodyPr/>
        <a:lstStyle/>
        <a:p>
          <a:r>
            <a:rPr lang="es-ES_tradnl" dirty="0"/>
            <a:t>LA FRANQUICIA ESPAÑOLA EN EL MUNDO. Informe Estadístico 2018 </a:t>
          </a:r>
          <a:endParaRPr lang="ca-ES" dirty="0"/>
        </a:p>
      </dgm:t>
    </dgm:pt>
    <dgm:pt modelId="{1E2534D6-FDED-4552-80B7-A0C7A6343EE5}" type="parTrans" cxnId="{7DF740CC-769C-4FC4-99B0-4671AFF8ACA7}">
      <dgm:prSet/>
      <dgm:spPr/>
      <dgm:t>
        <a:bodyPr/>
        <a:lstStyle/>
        <a:p>
          <a:endParaRPr lang="es-ES"/>
        </a:p>
      </dgm:t>
    </dgm:pt>
    <dgm:pt modelId="{D8DCBFA9-35F5-4B6F-8EC9-0EEC9E927549}" type="sibTrans" cxnId="{7DF740CC-769C-4FC4-99B0-4671AFF8ACA7}">
      <dgm:prSet/>
      <dgm:spPr/>
      <dgm:t>
        <a:bodyPr/>
        <a:lstStyle/>
        <a:p>
          <a:endParaRPr lang="es-ES"/>
        </a:p>
      </dgm:t>
    </dgm:pt>
    <dgm:pt modelId="{76C9394A-6830-482D-8D6D-ED2A1D8B2864}" type="pres">
      <dgm:prSet presAssocID="{910EA6E8-0BB4-4421-8BD1-60413834A719}" presName="Name0" presStyleCnt="0">
        <dgm:presLayoutVars>
          <dgm:dir/>
          <dgm:resizeHandles val="exact"/>
        </dgm:presLayoutVars>
      </dgm:prSet>
      <dgm:spPr/>
    </dgm:pt>
    <dgm:pt modelId="{94F1310B-C615-4530-9B17-9BC7F40D53C7}" type="pres">
      <dgm:prSet presAssocID="{910EA6E8-0BB4-4421-8BD1-60413834A719}" presName="fgShape" presStyleLbl="fgShp" presStyleIdx="0" presStyleCnt="1" custScaleX="29230" custScaleY="293180" custLinFactNeighborX="18436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241FCBEF-3FEC-4E64-BC1B-BDB9EBBF52A0}" type="pres">
      <dgm:prSet presAssocID="{910EA6E8-0BB4-4421-8BD1-60413834A719}" presName="linComp" presStyleCnt="0"/>
      <dgm:spPr/>
    </dgm:pt>
    <dgm:pt modelId="{9C79FF20-A659-4719-920B-2F742CBC3B75}" type="pres">
      <dgm:prSet presAssocID="{621BF24B-7314-4BB5-9803-687C73416454}" presName="compNode" presStyleCnt="0"/>
      <dgm:spPr/>
    </dgm:pt>
    <dgm:pt modelId="{FA1B4EEC-D320-42F7-B29E-8B8BA5F472F3}" type="pres">
      <dgm:prSet presAssocID="{621BF24B-7314-4BB5-9803-687C73416454}" presName="bkgdShape" presStyleLbl="node1" presStyleIdx="0" presStyleCnt="3" custLinFactNeighborX="-64" custLinFactNeighborY="1357"/>
      <dgm:spPr/>
    </dgm:pt>
    <dgm:pt modelId="{1427F34E-3C05-410A-8800-ECAFEB8A0474}" type="pres">
      <dgm:prSet presAssocID="{621BF24B-7314-4BB5-9803-687C73416454}" presName="nodeTx" presStyleLbl="node1" presStyleIdx="0" presStyleCnt="3">
        <dgm:presLayoutVars>
          <dgm:bulletEnabled val="1"/>
        </dgm:presLayoutVars>
      </dgm:prSet>
      <dgm:spPr/>
    </dgm:pt>
    <dgm:pt modelId="{72A246FC-675E-424A-AAFE-9B280A28A893}" type="pres">
      <dgm:prSet presAssocID="{621BF24B-7314-4BB5-9803-687C73416454}" presName="invisiNode" presStyleLbl="node1" presStyleIdx="0" presStyleCnt="3"/>
      <dgm:spPr/>
    </dgm:pt>
    <dgm:pt modelId="{A0797E5A-28BD-43AA-834A-7939BBF052FE}" type="pres">
      <dgm:prSet presAssocID="{621BF24B-7314-4BB5-9803-687C73416454}" presName="imagNode" presStyleLbl="fgImgPlace1" presStyleIdx="0" presStyleCnt="3"/>
      <dgm:spPr>
        <a:blipFill rotWithShape="1">
          <a:blip xmlns:r="http://schemas.openxmlformats.org/officeDocument/2006/relationships" r:embed="rId2"/>
          <a:srcRect/>
          <a:stretch>
            <a:fillRect t="-21000" b="-21000"/>
          </a:stretch>
        </a:blipFill>
      </dgm:spPr>
    </dgm:pt>
    <dgm:pt modelId="{D148092F-6DBD-4694-BAB1-FA3496590D8D}" type="pres">
      <dgm:prSet presAssocID="{12E9CB81-9F27-4F0F-81AC-A7BD2969D2C9}" presName="sibTrans" presStyleLbl="sibTrans2D1" presStyleIdx="0" presStyleCnt="0"/>
      <dgm:spPr/>
    </dgm:pt>
    <dgm:pt modelId="{9F4DD9B9-9B31-4CA6-8819-B8588AED57D3}" type="pres">
      <dgm:prSet presAssocID="{E228749C-484B-403E-9AF2-F1F34526D863}" presName="compNode" presStyleCnt="0"/>
      <dgm:spPr/>
    </dgm:pt>
    <dgm:pt modelId="{50450249-4501-41FC-8FAD-DA8E49FC3C1F}" type="pres">
      <dgm:prSet presAssocID="{E228749C-484B-403E-9AF2-F1F34526D863}" presName="bkgdShape" presStyleLbl="node1" presStyleIdx="1" presStyleCnt="3"/>
      <dgm:spPr/>
    </dgm:pt>
    <dgm:pt modelId="{12B0F9BF-FAAE-4D74-BC11-5F7FAB0C8E99}" type="pres">
      <dgm:prSet presAssocID="{E228749C-484B-403E-9AF2-F1F34526D863}" presName="nodeTx" presStyleLbl="node1" presStyleIdx="1" presStyleCnt="3">
        <dgm:presLayoutVars>
          <dgm:bulletEnabled val="1"/>
        </dgm:presLayoutVars>
      </dgm:prSet>
      <dgm:spPr/>
    </dgm:pt>
    <dgm:pt modelId="{64CE295A-ED61-451A-B12A-EF564FDCCC5C}" type="pres">
      <dgm:prSet presAssocID="{E228749C-484B-403E-9AF2-F1F34526D863}" presName="invisiNode" presStyleLbl="node1" presStyleIdx="1" presStyleCnt="3"/>
      <dgm:spPr/>
    </dgm:pt>
    <dgm:pt modelId="{39842F40-117F-4912-A9C7-D70999033AB6}" type="pres">
      <dgm:prSet presAssocID="{E228749C-484B-403E-9AF2-F1F34526D863}" presName="imagNode" presStyleLbl="fgImgPlace1" presStyleIdx="1" presStyleCnt="3"/>
      <dgm:spPr>
        <a:blipFill>
          <a:blip xmlns:r="http://schemas.openxmlformats.org/officeDocument/2006/relationships" r:embed="rId3"/>
          <a:srcRect/>
          <a:stretch>
            <a:fillRect t="-21000" b="-21000"/>
          </a:stretch>
        </a:blipFill>
      </dgm:spPr>
    </dgm:pt>
    <dgm:pt modelId="{F9C7B1A4-8C77-4DAC-97E2-72BCE6927816}" type="pres">
      <dgm:prSet presAssocID="{A3D7F1F6-AD92-48F3-86C2-B753CB7D9585}" presName="sibTrans" presStyleLbl="sibTrans2D1" presStyleIdx="0" presStyleCnt="0"/>
      <dgm:spPr/>
    </dgm:pt>
    <dgm:pt modelId="{2817AEF6-2462-46BD-942F-3D09DDCA4156}" type="pres">
      <dgm:prSet presAssocID="{2930FC98-E424-4F4A-9572-703BEC171EDE}" presName="compNode" presStyleCnt="0"/>
      <dgm:spPr/>
    </dgm:pt>
    <dgm:pt modelId="{9BFF9CA3-F261-48A1-B969-4A542C7F6BDB}" type="pres">
      <dgm:prSet presAssocID="{2930FC98-E424-4F4A-9572-703BEC171EDE}" presName="bkgdShape" presStyleLbl="node1" presStyleIdx="2" presStyleCnt="3"/>
      <dgm:spPr/>
    </dgm:pt>
    <dgm:pt modelId="{BDC30BC6-9CB6-41D2-999B-1C6EBBB8E364}" type="pres">
      <dgm:prSet presAssocID="{2930FC98-E424-4F4A-9572-703BEC171EDE}" presName="nodeTx" presStyleLbl="node1" presStyleIdx="2" presStyleCnt="3">
        <dgm:presLayoutVars>
          <dgm:bulletEnabled val="1"/>
        </dgm:presLayoutVars>
      </dgm:prSet>
      <dgm:spPr/>
    </dgm:pt>
    <dgm:pt modelId="{D656C500-EC3E-4711-9321-525392CAB640}" type="pres">
      <dgm:prSet presAssocID="{2930FC98-E424-4F4A-9572-703BEC171EDE}" presName="invisiNode" presStyleLbl="node1" presStyleIdx="2" presStyleCnt="3"/>
      <dgm:spPr/>
    </dgm:pt>
    <dgm:pt modelId="{E9A1CEDD-2567-4544-96E2-69DD1CE69FB5}" type="pres">
      <dgm:prSet presAssocID="{2930FC98-E424-4F4A-9572-703BEC171EDE}" presName="imagNode" presStyleLbl="fgImgPlace1" presStyleIdx="2" presStyleCnt="3"/>
      <dgm:spPr>
        <a:blipFill rotWithShape="1">
          <a:blip xmlns:r="http://schemas.openxmlformats.org/officeDocument/2006/relationships" r:embed="rId4"/>
          <a:srcRect/>
          <a:stretch>
            <a:fillRect t="-20000" b="-20000"/>
          </a:stretch>
        </a:blipFill>
      </dgm:spPr>
    </dgm:pt>
  </dgm:ptLst>
  <dgm:cxnLst>
    <dgm:cxn modelId="{7AAABE1E-4CEC-43FD-837D-0F98D8F2E81D}" type="presOf" srcId="{621BF24B-7314-4BB5-9803-687C73416454}" destId="{1427F34E-3C05-410A-8800-ECAFEB8A0474}" srcOrd="1" destOrd="0" presId="urn:microsoft.com/office/officeart/2005/8/layout/hList7"/>
    <dgm:cxn modelId="{B3C9C929-CF75-4D0D-A057-ABB7394D6505}" type="presOf" srcId="{E228749C-484B-403E-9AF2-F1F34526D863}" destId="{50450249-4501-41FC-8FAD-DA8E49FC3C1F}" srcOrd="0" destOrd="0" presId="urn:microsoft.com/office/officeart/2005/8/layout/hList7"/>
    <dgm:cxn modelId="{C4AD2F2F-A614-4EE0-85E5-AD7A78A6B1E9}" type="presOf" srcId="{910EA6E8-0BB4-4421-8BD1-60413834A719}" destId="{76C9394A-6830-482D-8D6D-ED2A1D8B2864}" srcOrd="0" destOrd="0" presId="urn:microsoft.com/office/officeart/2005/8/layout/hList7"/>
    <dgm:cxn modelId="{AC028C3D-6FF8-4D1F-876D-A1712085FB30}" type="presOf" srcId="{E228749C-484B-403E-9AF2-F1F34526D863}" destId="{12B0F9BF-FAAE-4D74-BC11-5F7FAB0C8E99}" srcOrd="1" destOrd="0" presId="urn:microsoft.com/office/officeart/2005/8/layout/hList7"/>
    <dgm:cxn modelId="{661F6F5C-9F31-49AB-818B-C572C5A019C8}" type="presOf" srcId="{12E9CB81-9F27-4F0F-81AC-A7BD2969D2C9}" destId="{D148092F-6DBD-4694-BAB1-FA3496590D8D}" srcOrd="0" destOrd="0" presId="urn:microsoft.com/office/officeart/2005/8/layout/hList7"/>
    <dgm:cxn modelId="{BA1AC161-1670-4893-A8A1-CAEBFC42CCB4}" type="presOf" srcId="{A3D7F1F6-AD92-48F3-86C2-B753CB7D9585}" destId="{F9C7B1A4-8C77-4DAC-97E2-72BCE6927816}" srcOrd="0" destOrd="0" presId="urn:microsoft.com/office/officeart/2005/8/layout/hList7"/>
    <dgm:cxn modelId="{27CF0444-C4D7-42BB-AA0E-CBF12E61C452}" type="presOf" srcId="{621BF24B-7314-4BB5-9803-687C73416454}" destId="{FA1B4EEC-D320-42F7-B29E-8B8BA5F472F3}" srcOrd="0" destOrd="0" presId="urn:microsoft.com/office/officeart/2005/8/layout/hList7"/>
    <dgm:cxn modelId="{B9A51769-D182-438B-BB44-CF1FE7C2EC60}" type="presOf" srcId="{2930FC98-E424-4F4A-9572-703BEC171EDE}" destId="{9BFF9CA3-F261-48A1-B969-4A542C7F6BDB}" srcOrd="0" destOrd="0" presId="urn:microsoft.com/office/officeart/2005/8/layout/hList7"/>
    <dgm:cxn modelId="{AD042B55-7687-4CD3-AF37-90C04BE09F25}" type="presOf" srcId="{2930FC98-E424-4F4A-9572-703BEC171EDE}" destId="{BDC30BC6-9CB6-41D2-999B-1C6EBBB8E364}" srcOrd="1" destOrd="0" presId="urn:microsoft.com/office/officeart/2005/8/layout/hList7"/>
    <dgm:cxn modelId="{9F50A9C9-7665-48EF-98A5-82F614B2271E}" srcId="{910EA6E8-0BB4-4421-8BD1-60413834A719}" destId="{E228749C-484B-403E-9AF2-F1F34526D863}" srcOrd="1" destOrd="0" parTransId="{231A1AF6-D175-4876-ACD0-D376C9B341F3}" sibTransId="{A3D7F1F6-AD92-48F3-86C2-B753CB7D9585}"/>
    <dgm:cxn modelId="{7DF740CC-769C-4FC4-99B0-4671AFF8ACA7}" srcId="{910EA6E8-0BB4-4421-8BD1-60413834A719}" destId="{2930FC98-E424-4F4A-9572-703BEC171EDE}" srcOrd="2" destOrd="0" parTransId="{1E2534D6-FDED-4552-80B7-A0C7A6343EE5}" sibTransId="{D8DCBFA9-35F5-4B6F-8EC9-0EEC9E927549}"/>
    <dgm:cxn modelId="{BB7177D7-5F9F-4851-B025-F774ACFA6CBD}" srcId="{910EA6E8-0BB4-4421-8BD1-60413834A719}" destId="{621BF24B-7314-4BB5-9803-687C73416454}" srcOrd="0" destOrd="0" parTransId="{9444EB4F-44BE-499D-AC7C-629FEA528D56}" sibTransId="{12E9CB81-9F27-4F0F-81AC-A7BD2969D2C9}"/>
    <dgm:cxn modelId="{4A26FEA8-C6E7-42B0-B5E2-ADE84C17F7C9}" type="presParOf" srcId="{76C9394A-6830-482D-8D6D-ED2A1D8B2864}" destId="{94F1310B-C615-4530-9B17-9BC7F40D53C7}" srcOrd="0" destOrd="0" presId="urn:microsoft.com/office/officeart/2005/8/layout/hList7"/>
    <dgm:cxn modelId="{E2FF7830-CDB8-4270-813B-E85DDD5AA8F9}" type="presParOf" srcId="{76C9394A-6830-482D-8D6D-ED2A1D8B2864}" destId="{241FCBEF-3FEC-4E64-BC1B-BDB9EBBF52A0}" srcOrd="1" destOrd="0" presId="urn:microsoft.com/office/officeart/2005/8/layout/hList7"/>
    <dgm:cxn modelId="{405C703C-0E37-4EA8-B290-3B4EF863229D}" type="presParOf" srcId="{241FCBEF-3FEC-4E64-BC1B-BDB9EBBF52A0}" destId="{9C79FF20-A659-4719-920B-2F742CBC3B75}" srcOrd="0" destOrd="0" presId="urn:microsoft.com/office/officeart/2005/8/layout/hList7"/>
    <dgm:cxn modelId="{94137F79-2885-4ADE-AB0C-1A61070D1B9B}" type="presParOf" srcId="{9C79FF20-A659-4719-920B-2F742CBC3B75}" destId="{FA1B4EEC-D320-42F7-B29E-8B8BA5F472F3}" srcOrd="0" destOrd="0" presId="urn:microsoft.com/office/officeart/2005/8/layout/hList7"/>
    <dgm:cxn modelId="{C338ABDD-991C-4196-ABA9-C97E1BE3D320}" type="presParOf" srcId="{9C79FF20-A659-4719-920B-2F742CBC3B75}" destId="{1427F34E-3C05-410A-8800-ECAFEB8A0474}" srcOrd="1" destOrd="0" presId="urn:microsoft.com/office/officeart/2005/8/layout/hList7"/>
    <dgm:cxn modelId="{E4681DD0-9B9E-4267-A91A-8840CE8AD1B2}" type="presParOf" srcId="{9C79FF20-A659-4719-920B-2F742CBC3B75}" destId="{72A246FC-675E-424A-AAFE-9B280A28A893}" srcOrd="2" destOrd="0" presId="urn:microsoft.com/office/officeart/2005/8/layout/hList7"/>
    <dgm:cxn modelId="{FEA91300-0256-4A14-9A82-A92B7B0A1DFE}" type="presParOf" srcId="{9C79FF20-A659-4719-920B-2F742CBC3B75}" destId="{A0797E5A-28BD-43AA-834A-7939BBF052FE}" srcOrd="3" destOrd="0" presId="urn:microsoft.com/office/officeart/2005/8/layout/hList7"/>
    <dgm:cxn modelId="{FD8547FB-DF82-4165-9BF9-993111A52BE5}" type="presParOf" srcId="{241FCBEF-3FEC-4E64-BC1B-BDB9EBBF52A0}" destId="{D148092F-6DBD-4694-BAB1-FA3496590D8D}" srcOrd="1" destOrd="0" presId="urn:microsoft.com/office/officeart/2005/8/layout/hList7"/>
    <dgm:cxn modelId="{491EEC13-CDE9-4BC0-9B26-62C4BB609689}" type="presParOf" srcId="{241FCBEF-3FEC-4E64-BC1B-BDB9EBBF52A0}" destId="{9F4DD9B9-9B31-4CA6-8819-B8588AED57D3}" srcOrd="2" destOrd="0" presId="urn:microsoft.com/office/officeart/2005/8/layout/hList7"/>
    <dgm:cxn modelId="{D52C59EA-F30D-4366-B724-13CDF9677690}" type="presParOf" srcId="{9F4DD9B9-9B31-4CA6-8819-B8588AED57D3}" destId="{50450249-4501-41FC-8FAD-DA8E49FC3C1F}" srcOrd="0" destOrd="0" presId="urn:microsoft.com/office/officeart/2005/8/layout/hList7"/>
    <dgm:cxn modelId="{0F141B5A-2044-4F7F-B5C1-C0C7200B90AF}" type="presParOf" srcId="{9F4DD9B9-9B31-4CA6-8819-B8588AED57D3}" destId="{12B0F9BF-FAAE-4D74-BC11-5F7FAB0C8E99}" srcOrd="1" destOrd="0" presId="urn:microsoft.com/office/officeart/2005/8/layout/hList7"/>
    <dgm:cxn modelId="{CDA35F99-19FB-47C2-833C-5806A22CAE2D}" type="presParOf" srcId="{9F4DD9B9-9B31-4CA6-8819-B8588AED57D3}" destId="{64CE295A-ED61-451A-B12A-EF564FDCCC5C}" srcOrd="2" destOrd="0" presId="urn:microsoft.com/office/officeart/2005/8/layout/hList7"/>
    <dgm:cxn modelId="{6CD26AEC-4A67-402E-BC7C-3B21A710943B}" type="presParOf" srcId="{9F4DD9B9-9B31-4CA6-8819-B8588AED57D3}" destId="{39842F40-117F-4912-A9C7-D70999033AB6}" srcOrd="3" destOrd="0" presId="urn:microsoft.com/office/officeart/2005/8/layout/hList7"/>
    <dgm:cxn modelId="{F9681220-2285-46B9-8CB4-35E0E8F83F52}" type="presParOf" srcId="{241FCBEF-3FEC-4E64-BC1B-BDB9EBBF52A0}" destId="{F9C7B1A4-8C77-4DAC-97E2-72BCE6927816}" srcOrd="3" destOrd="0" presId="urn:microsoft.com/office/officeart/2005/8/layout/hList7"/>
    <dgm:cxn modelId="{D206CECA-1BC9-44B5-8F50-A46789BB81BA}" type="presParOf" srcId="{241FCBEF-3FEC-4E64-BC1B-BDB9EBBF52A0}" destId="{2817AEF6-2462-46BD-942F-3D09DDCA4156}" srcOrd="4" destOrd="0" presId="urn:microsoft.com/office/officeart/2005/8/layout/hList7"/>
    <dgm:cxn modelId="{638B69C2-6977-44AD-B582-D6CE1D0CE3B0}" type="presParOf" srcId="{2817AEF6-2462-46BD-942F-3D09DDCA4156}" destId="{9BFF9CA3-F261-48A1-B969-4A542C7F6BDB}" srcOrd="0" destOrd="0" presId="urn:microsoft.com/office/officeart/2005/8/layout/hList7"/>
    <dgm:cxn modelId="{5C730277-9BCC-40B5-B19C-23576B9567BF}" type="presParOf" srcId="{2817AEF6-2462-46BD-942F-3D09DDCA4156}" destId="{BDC30BC6-9CB6-41D2-999B-1C6EBBB8E364}" srcOrd="1" destOrd="0" presId="urn:microsoft.com/office/officeart/2005/8/layout/hList7"/>
    <dgm:cxn modelId="{575B3A03-C51C-4FAC-8B90-A57E6968B624}" type="presParOf" srcId="{2817AEF6-2462-46BD-942F-3D09DDCA4156}" destId="{D656C500-EC3E-4711-9321-525392CAB640}" srcOrd="2" destOrd="0" presId="urn:microsoft.com/office/officeart/2005/8/layout/hList7"/>
    <dgm:cxn modelId="{B75ECC9B-3AFC-4810-866C-54838E8E7315}" type="presParOf" srcId="{2817AEF6-2462-46BD-942F-3D09DDCA4156}" destId="{E9A1CEDD-2567-4544-96E2-69DD1CE69FB5}" srcOrd="3" destOrd="0" presId="urn:microsoft.com/office/officeart/2005/8/layout/hList7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48173AE4-93A0-4216-8C0E-E3FC13DF8B10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D973B2DF-1967-4F54-9AE2-FD46537E3B05}">
      <dgm:prSet/>
      <dgm:spPr/>
      <dgm:t>
        <a:bodyPr/>
        <a:lstStyle/>
        <a:p>
          <a:r>
            <a:rPr lang="ca-ES" dirty="0"/>
            <a:t>UNA NUEVA JUNTA DIRECTIVA SE HARA CARGO DE LLENAR ESTA PÁGINA</a:t>
          </a:r>
        </a:p>
      </dgm:t>
    </dgm:pt>
    <dgm:pt modelId="{E632EA95-3D56-40C3-81FD-CFA9D103E894}" type="parTrans" cxnId="{A0C2B107-B470-4AF3-B7EC-E4E123D396D1}">
      <dgm:prSet/>
      <dgm:spPr/>
      <dgm:t>
        <a:bodyPr/>
        <a:lstStyle/>
        <a:p>
          <a:endParaRPr lang="es-ES"/>
        </a:p>
      </dgm:t>
    </dgm:pt>
    <dgm:pt modelId="{D7915F75-DCE8-48FE-8BAE-BF2E57A65D4B}" type="sibTrans" cxnId="{A0C2B107-B470-4AF3-B7EC-E4E123D396D1}">
      <dgm:prSet/>
      <dgm:spPr/>
      <dgm:t>
        <a:bodyPr/>
        <a:lstStyle/>
        <a:p>
          <a:endParaRPr lang="es-ES"/>
        </a:p>
      </dgm:t>
    </dgm:pt>
    <dgm:pt modelId="{1A4B6595-3452-42F7-9104-ACE5960F89A5}" type="pres">
      <dgm:prSet presAssocID="{48173AE4-93A0-4216-8C0E-E3FC13DF8B10}" presName="linear" presStyleCnt="0">
        <dgm:presLayoutVars>
          <dgm:animLvl val="lvl"/>
          <dgm:resizeHandles val="exact"/>
        </dgm:presLayoutVars>
      </dgm:prSet>
      <dgm:spPr/>
    </dgm:pt>
    <dgm:pt modelId="{7549CCE5-08CE-4A33-875D-CD5CF7417C47}" type="pres">
      <dgm:prSet presAssocID="{D973B2DF-1967-4F54-9AE2-FD46537E3B05}" presName="parentText" presStyleLbl="node1" presStyleIdx="0" presStyleCnt="1">
        <dgm:presLayoutVars>
          <dgm:chMax val="0"/>
          <dgm:bulletEnabled val="1"/>
        </dgm:presLayoutVars>
      </dgm:prSet>
      <dgm:spPr/>
    </dgm:pt>
  </dgm:ptLst>
  <dgm:cxnLst>
    <dgm:cxn modelId="{A0C2B107-B470-4AF3-B7EC-E4E123D396D1}" srcId="{48173AE4-93A0-4216-8C0E-E3FC13DF8B10}" destId="{D973B2DF-1967-4F54-9AE2-FD46537E3B05}" srcOrd="0" destOrd="0" parTransId="{E632EA95-3D56-40C3-81FD-CFA9D103E894}" sibTransId="{D7915F75-DCE8-48FE-8BAE-BF2E57A65D4B}"/>
    <dgm:cxn modelId="{E4B1EF25-7F89-4AEA-8A37-10A5B59FE6E9}" type="presOf" srcId="{D973B2DF-1967-4F54-9AE2-FD46537E3B05}" destId="{7549CCE5-08CE-4A33-875D-CD5CF7417C47}" srcOrd="0" destOrd="0" presId="urn:microsoft.com/office/officeart/2005/8/layout/vList2"/>
    <dgm:cxn modelId="{DEA25DF9-99A5-4C75-8B0A-57F591891F0F}" type="presOf" srcId="{48173AE4-93A0-4216-8C0E-E3FC13DF8B10}" destId="{1A4B6595-3452-42F7-9104-ACE5960F89A5}" srcOrd="0" destOrd="0" presId="urn:microsoft.com/office/officeart/2005/8/layout/vList2"/>
    <dgm:cxn modelId="{179E26D7-5D2C-468B-B177-432E26AC292D}" type="presParOf" srcId="{1A4B6595-3452-42F7-9104-ACE5960F89A5}" destId="{7549CCE5-08CE-4A33-875D-CD5CF7417C47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85B1708-EE89-43CB-8716-C22766DC1523}">
      <dsp:nvSpPr>
        <dsp:cNvPr id="0" name=""/>
        <dsp:cNvSpPr/>
      </dsp:nvSpPr>
      <dsp:spPr>
        <a:xfrm rot="5400000">
          <a:off x="4676202" y="-1207008"/>
          <a:ext cx="3215544" cy="6437376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_tradnl" sz="2000" b="1" kern="1200" dirty="0"/>
            <a:t>EN LA ASAMBLEA 2017 PRESENTÉ UN PROYECTO PARA “MEDIR” LA CONFLICTIVIDAD </a:t>
          </a:r>
          <a:endParaRPr lang="ca-ES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a-ES" sz="2000" b="1" kern="1200" dirty="0"/>
            <a:t>EL COMITÉ DE EXPERTOS JURIDICOS LIDERÓ UN ESTUDIO ÚNICO EN EL MUNDO DE LA FRANQUICIA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a-ES" sz="2000" b="1" kern="1200" dirty="0"/>
            <a:t>HOY PODEMOS DAR INFORMACIÓN FEHACIENTE SOBRE ESTE ASPECTO CLAVE DE LA FRANQUICIA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a-ES" sz="2000" b="1" kern="1200" dirty="0"/>
            <a:t>PERMITE EL POSICIONAMIENTO ANTE LOS MEDIOS DE COMUNICACIÓN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a-ES" sz="2000" b="1" kern="1200" dirty="0"/>
            <a:t>INICIA UN TRABAJO CON CONTINUIDAD</a:t>
          </a:r>
        </a:p>
      </dsp:txBody>
      <dsp:txXfrm rot="-5400000">
        <a:off x="3065286" y="560878"/>
        <a:ext cx="6280406" cy="2901604"/>
      </dsp:txXfrm>
    </dsp:sp>
    <dsp:sp modelId="{571DE9D9-6EF9-47AE-B360-566EA68D11F4}">
      <dsp:nvSpPr>
        <dsp:cNvPr id="0" name=""/>
        <dsp:cNvSpPr/>
      </dsp:nvSpPr>
      <dsp:spPr>
        <a:xfrm>
          <a:off x="555736" y="366808"/>
          <a:ext cx="2509550" cy="328974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0020" tIns="80010" rIns="160020" bIns="80010" numCol="1" spcCol="1270" anchor="ctr" anchorCtr="0">
          <a:noAutofit/>
        </a:bodyPr>
        <a:lstStyle/>
        <a:p>
          <a:pPr marL="0" lvl="0" indent="0" algn="ctr" defTabSz="1866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a-ES" sz="4200" kern="1200" dirty="0"/>
            <a:t>Una iniciativa de </a:t>
          </a:r>
          <a:r>
            <a:rPr lang="ca-ES" sz="4200" kern="1200" dirty="0" err="1"/>
            <a:t>éxito</a:t>
          </a:r>
          <a:endParaRPr lang="ca-ES" sz="4200" kern="1200" dirty="0"/>
        </a:p>
      </dsp:txBody>
      <dsp:txXfrm>
        <a:off x="678242" y="489314"/>
        <a:ext cx="2264538" cy="3044731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D76DCA8-6687-45CE-8AA2-5A0CFF64275E}">
      <dsp:nvSpPr>
        <dsp:cNvPr id="0" name=""/>
        <dsp:cNvSpPr/>
      </dsp:nvSpPr>
      <dsp:spPr>
        <a:xfrm>
          <a:off x="0" y="385605"/>
          <a:ext cx="10058399" cy="155142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marL="0" lvl="0" indent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_tradnl" sz="3400" kern="1200" dirty="0"/>
            <a:t>ESPAÑA CONTINÚA EN EL “BOARD” DE LA EUROPEAN </a:t>
          </a:r>
        </a:p>
        <a:p>
          <a:pPr marL="0" lvl="0" indent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_tradnl" sz="3400" kern="1200" dirty="0"/>
            <a:t>FRANCHISE FEDERATION</a:t>
          </a:r>
          <a:endParaRPr lang="ca-ES" sz="3400" kern="1200" dirty="0"/>
        </a:p>
      </dsp:txBody>
      <dsp:txXfrm>
        <a:off x="75734" y="461339"/>
        <a:ext cx="9906931" cy="1399952"/>
      </dsp:txXfrm>
    </dsp:sp>
    <dsp:sp modelId="{330363D9-C316-4474-8D71-62A7166D88C7}">
      <dsp:nvSpPr>
        <dsp:cNvPr id="0" name=""/>
        <dsp:cNvSpPr/>
      </dsp:nvSpPr>
      <dsp:spPr>
        <a:xfrm>
          <a:off x="0" y="2034945"/>
          <a:ext cx="10058399" cy="155142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marL="0" lvl="0" indent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_tradnl" sz="3400" kern="1200" dirty="0"/>
            <a:t>MIEMBRO DE PLENO DERECHO DEL WORLD FRANCHISE COUNCIL</a:t>
          </a:r>
          <a:endParaRPr lang="ca-ES" sz="3400" kern="1200" dirty="0"/>
        </a:p>
      </dsp:txBody>
      <dsp:txXfrm>
        <a:off x="75734" y="2110679"/>
        <a:ext cx="9906931" cy="1399952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892A12B-8F1A-49FE-8B68-CE7FF8848FCF}">
      <dsp:nvSpPr>
        <dsp:cNvPr id="0" name=""/>
        <dsp:cNvSpPr/>
      </dsp:nvSpPr>
      <dsp:spPr>
        <a:xfrm>
          <a:off x="1783" y="0"/>
          <a:ext cx="2004544" cy="198656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000" kern="1200" dirty="0"/>
            <a:t>CAUSAMOS BAJA EN LA FIAF, A LA VISTA DE DIVERSAS IRREGULARIDADES ESTATUTARIAS</a:t>
          </a:r>
        </a:p>
      </dsp:txBody>
      <dsp:txXfrm>
        <a:off x="59968" y="58185"/>
        <a:ext cx="1888174" cy="1870197"/>
      </dsp:txXfrm>
    </dsp:sp>
    <dsp:sp modelId="{260CAA0C-A440-4A41-84A4-1B5336885D0C}">
      <dsp:nvSpPr>
        <dsp:cNvPr id="0" name=""/>
        <dsp:cNvSpPr/>
      </dsp:nvSpPr>
      <dsp:spPr>
        <a:xfrm>
          <a:off x="2582017" y="115264"/>
          <a:ext cx="5031610" cy="429609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000" kern="1200" dirty="0"/>
            <a:t>INICAMOS UNA POLÍTICA DE  CONVENIOS ENTRE ASOCIACIONES NACIONALES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000" kern="1200" dirty="0"/>
            <a:t>Firmados hasta la fecha: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000" kern="1200" dirty="0"/>
            <a:t>VENEZUELA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000" kern="1200" dirty="0"/>
            <a:t>MÉXICO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000" kern="1200" dirty="0"/>
            <a:t>PORTUGAL 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000" kern="1200" dirty="0"/>
            <a:t>GUATEMALA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000" kern="1200" dirty="0"/>
            <a:t>Próximas firmas negociadas: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000" kern="1200" dirty="0"/>
            <a:t>COLOMBIA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000" kern="1200" dirty="0"/>
            <a:t>PERÚ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2000" kern="1200" dirty="0"/>
        </a:p>
      </dsp:txBody>
      <dsp:txXfrm>
        <a:off x="2707845" y="241092"/>
        <a:ext cx="4779954" cy="4044434"/>
      </dsp:txXfrm>
    </dsp:sp>
    <dsp:sp modelId="{00C920B1-BABB-4545-8C82-F3F07B78C52E}">
      <dsp:nvSpPr>
        <dsp:cNvPr id="0" name=""/>
        <dsp:cNvSpPr/>
      </dsp:nvSpPr>
      <dsp:spPr>
        <a:xfrm>
          <a:off x="7632318" y="3217060"/>
          <a:ext cx="1446962" cy="90641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575" tIns="19050" rIns="28575" bIns="190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500" kern="1200" dirty="0"/>
            <a:t>Solicitadas:</a:t>
          </a:r>
        </a:p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500" kern="1200" dirty="0"/>
            <a:t>COSTA RICA</a:t>
          </a:r>
        </a:p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500" kern="1200" dirty="0"/>
            <a:t>ARGENTINA</a:t>
          </a:r>
        </a:p>
      </dsp:txBody>
      <dsp:txXfrm>
        <a:off x="7658866" y="3243608"/>
        <a:ext cx="1393866" cy="853320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31F784B-1710-45E0-8221-6957508AD79C}">
      <dsp:nvSpPr>
        <dsp:cNvPr id="0" name=""/>
        <dsp:cNvSpPr/>
      </dsp:nvSpPr>
      <dsp:spPr>
        <a:xfrm>
          <a:off x="0" y="26445"/>
          <a:ext cx="3621024" cy="104709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41910" rIns="83820" bIns="4191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_tradnl" sz="2200" kern="1200" dirty="0"/>
            <a:t> CELEBRADO EN NOVIEMBRE 2017 EN MADRID</a:t>
          </a:r>
          <a:endParaRPr lang="ca-ES" sz="2200" kern="1200" dirty="0"/>
        </a:p>
      </dsp:txBody>
      <dsp:txXfrm>
        <a:off x="51115" y="77560"/>
        <a:ext cx="3518794" cy="944865"/>
      </dsp:txXfrm>
    </dsp:sp>
    <dsp:sp modelId="{EB343E0D-E5A1-42F6-943D-A00C72DD4CF6}">
      <dsp:nvSpPr>
        <dsp:cNvPr id="0" name=""/>
        <dsp:cNvSpPr/>
      </dsp:nvSpPr>
      <dsp:spPr>
        <a:xfrm>
          <a:off x="3575500" y="1042274"/>
          <a:ext cx="6482899" cy="292337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41910" rIns="83820" bIns="4191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a-ES" sz="2200" kern="1200" dirty="0" err="1"/>
            <a:t>Tras</a:t>
          </a:r>
          <a:r>
            <a:rPr lang="ca-ES" sz="2200" kern="1200" dirty="0"/>
            <a:t> 3 Ediciones, es </a:t>
          </a:r>
          <a:r>
            <a:rPr lang="ca-ES" sz="2200" kern="1200" dirty="0" err="1"/>
            <a:t>necesario</a:t>
          </a:r>
          <a:r>
            <a:rPr lang="ca-ES" sz="2200" kern="1200" dirty="0"/>
            <a:t> </a:t>
          </a:r>
          <a:r>
            <a:rPr lang="ca-ES" sz="2200" kern="1200" dirty="0" err="1"/>
            <a:t>replantear</a:t>
          </a:r>
          <a:r>
            <a:rPr lang="ca-ES" sz="2200" kern="1200" dirty="0"/>
            <a:t> la fórmula</a:t>
          </a:r>
        </a:p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a-ES" sz="2200" kern="1200" dirty="0"/>
            <a:t>La </a:t>
          </a:r>
          <a:r>
            <a:rPr lang="ca-ES" sz="2200" kern="1200" dirty="0" err="1"/>
            <a:t>organización</a:t>
          </a:r>
          <a:r>
            <a:rPr lang="ca-ES" sz="2200" kern="1200" dirty="0"/>
            <a:t> conjunta </a:t>
          </a:r>
          <a:r>
            <a:rPr lang="ca-ES" sz="2200" kern="1200" dirty="0" err="1"/>
            <a:t>puede</a:t>
          </a:r>
          <a:r>
            <a:rPr lang="ca-ES" sz="2200" kern="1200" dirty="0"/>
            <a:t> </a:t>
          </a:r>
          <a:r>
            <a:rPr lang="ca-ES" sz="2200" kern="1200" dirty="0" err="1"/>
            <a:t>mejorar</a:t>
          </a:r>
          <a:r>
            <a:rPr lang="ca-ES" sz="2200" kern="1200" dirty="0"/>
            <a:t> </a:t>
          </a:r>
          <a:r>
            <a:rPr lang="ca-ES" sz="2200" kern="1200" dirty="0" err="1"/>
            <a:t>su</a:t>
          </a:r>
          <a:r>
            <a:rPr lang="ca-ES" sz="2200" kern="1200" dirty="0"/>
            <a:t> </a:t>
          </a:r>
          <a:r>
            <a:rPr lang="ca-ES" sz="2200" kern="1200" dirty="0" err="1"/>
            <a:t>coordinación</a:t>
          </a:r>
          <a:endParaRPr lang="ca-ES" sz="2200" kern="1200" dirty="0"/>
        </a:p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a-ES" sz="2200" kern="1200" dirty="0"/>
            <a:t>La </a:t>
          </a:r>
          <a:r>
            <a:rPr lang="ca-ES" sz="2200" kern="1200" dirty="0" err="1"/>
            <a:t>periodicidad</a:t>
          </a:r>
          <a:r>
            <a:rPr lang="ca-ES" sz="2200" kern="1200" dirty="0"/>
            <a:t> es </a:t>
          </a:r>
          <a:r>
            <a:rPr lang="ca-ES" sz="2200" kern="1200" dirty="0" err="1"/>
            <a:t>otro</a:t>
          </a:r>
          <a:r>
            <a:rPr lang="ca-ES" sz="2200" kern="1200" dirty="0"/>
            <a:t> tema a considerar</a:t>
          </a:r>
        </a:p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a-ES" sz="2200" kern="1200" dirty="0"/>
            <a:t>No ha </a:t>
          </a:r>
          <a:r>
            <a:rPr lang="ca-ES" sz="2200" kern="1200" dirty="0" err="1"/>
            <a:t>habido</a:t>
          </a:r>
          <a:r>
            <a:rPr lang="ca-ES" sz="2200" kern="1200" dirty="0"/>
            <a:t> anàlisis posterior conjunto</a:t>
          </a:r>
        </a:p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a-ES" sz="2200" kern="1200" dirty="0"/>
            <a:t>No està </a:t>
          </a:r>
          <a:r>
            <a:rPr lang="ca-ES" sz="2200" kern="1200" dirty="0" err="1"/>
            <a:t>previsto</a:t>
          </a:r>
          <a:r>
            <a:rPr lang="ca-ES" sz="2200" kern="1200" dirty="0"/>
            <a:t> para 2018</a:t>
          </a:r>
        </a:p>
      </dsp:txBody>
      <dsp:txXfrm>
        <a:off x="3718207" y="1184981"/>
        <a:ext cx="6197485" cy="2637960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A1B4EEC-D320-42F7-B29E-8B8BA5F472F3}">
      <dsp:nvSpPr>
        <dsp:cNvPr id="0" name=""/>
        <dsp:cNvSpPr/>
      </dsp:nvSpPr>
      <dsp:spPr>
        <a:xfrm>
          <a:off x="9" y="-136281"/>
          <a:ext cx="3285678" cy="402336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464" tIns="156464" rIns="156464" bIns="156464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_tradnl" sz="2200" kern="1200" dirty="0"/>
            <a:t>FRANQUICIAS: LIBRO OFICIAL DE LA AEF 2018 22ª edición</a:t>
          </a:r>
          <a:endParaRPr lang="ca-ES" sz="2200" kern="1200" dirty="0"/>
        </a:p>
      </dsp:txBody>
      <dsp:txXfrm>
        <a:off x="9" y="1473062"/>
        <a:ext cx="3285678" cy="1609344"/>
      </dsp:txXfrm>
    </dsp:sp>
    <dsp:sp modelId="{A0797E5A-28BD-43AA-834A-7939BBF052FE}">
      <dsp:nvSpPr>
        <dsp:cNvPr id="0" name=""/>
        <dsp:cNvSpPr/>
      </dsp:nvSpPr>
      <dsp:spPr>
        <a:xfrm>
          <a:off x="975061" y="50523"/>
          <a:ext cx="1339778" cy="1339778"/>
        </a:xfrm>
        <a:prstGeom prst="ellipse">
          <a:avLst/>
        </a:prstGeom>
        <a:blipFill rotWithShape="1">
          <a:blip xmlns:r="http://schemas.openxmlformats.org/officeDocument/2006/relationships" r:embed="rId1"/>
          <a:srcRect/>
          <a:stretch>
            <a:fillRect t="-21000" b="-21000"/>
          </a:stretch>
        </a:blip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0450249-4501-41FC-8FAD-DA8E49FC3C1F}">
      <dsp:nvSpPr>
        <dsp:cNvPr id="0" name=""/>
        <dsp:cNvSpPr/>
      </dsp:nvSpPr>
      <dsp:spPr>
        <a:xfrm>
          <a:off x="3386360" y="-190878"/>
          <a:ext cx="3285678" cy="402336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464" tIns="156464" rIns="156464" bIns="156464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_tradnl" sz="2200" kern="1200" dirty="0"/>
            <a:t>LA FRANQUICIA EN ESPAÑA. Informe Estadístico 2018</a:t>
          </a:r>
          <a:endParaRPr lang="ca-ES" sz="2200" kern="1200" dirty="0"/>
        </a:p>
      </dsp:txBody>
      <dsp:txXfrm>
        <a:off x="3386360" y="1418465"/>
        <a:ext cx="3285678" cy="1609344"/>
      </dsp:txXfrm>
    </dsp:sp>
    <dsp:sp modelId="{39842F40-117F-4912-A9C7-D70999033AB6}">
      <dsp:nvSpPr>
        <dsp:cNvPr id="0" name=""/>
        <dsp:cNvSpPr/>
      </dsp:nvSpPr>
      <dsp:spPr>
        <a:xfrm>
          <a:off x="4359310" y="50523"/>
          <a:ext cx="1339778" cy="1339778"/>
        </a:xfrm>
        <a:prstGeom prst="ellipse">
          <a:avLst/>
        </a:prstGeom>
        <a:blipFill>
          <a:blip xmlns:r="http://schemas.openxmlformats.org/officeDocument/2006/relationships" r:embed="rId2"/>
          <a:srcRect/>
          <a:stretch>
            <a:fillRect t="-21000" b="-21000"/>
          </a:stretch>
        </a:blip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BFF9CA3-F261-48A1-B969-4A542C7F6BDB}">
      <dsp:nvSpPr>
        <dsp:cNvPr id="0" name=""/>
        <dsp:cNvSpPr/>
      </dsp:nvSpPr>
      <dsp:spPr>
        <a:xfrm>
          <a:off x="6770609" y="-190878"/>
          <a:ext cx="3285678" cy="402336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464" tIns="156464" rIns="156464" bIns="156464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_tradnl" sz="2200" kern="1200" dirty="0"/>
            <a:t>LA FRANQUICIA ESPAÑOLA EN EL MUNDO. Informe Estadístico 2018 </a:t>
          </a:r>
          <a:endParaRPr lang="ca-ES" sz="2200" kern="1200" dirty="0"/>
        </a:p>
      </dsp:txBody>
      <dsp:txXfrm>
        <a:off x="6770609" y="1418465"/>
        <a:ext cx="3285678" cy="1609344"/>
      </dsp:txXfrm>
    </dsp:sp>
    <dsp:sp modelId="{E9A1CEDD-2567-4544-96E2-69DD1CE69FB5}">
      <dsp:nvSpPr>
        <dsp:cNvPr id="0" name=""/>
        <dsp:cNvSpPr/>
      </dsp:nvSpPr>
      <dsp:spPr>
        <a:xfrm>
          <a:off x="7743559" y="50523"/>
          <a:ext cx="1339778" cy="1339778"/>
        </a:xfrm>
        <a:prstGeom prst="ellipse">
          <a:avLst/>
        </a:prstGeom>
        <a:blipFill rotWithShape="1">
          <a:blip xmlns:r="http://schemas.openxmlformats.org/officeDocument/2006/relationships" r:embed="rId3"/>
          <a:srcRect/>
          <a:stretch>
            <a:fillRect t="-20000" b="-20000"/>
          </a:stretch>
        </a:blip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4F1310B-C615-4530-9B17-9BC7F40D53C7}">
      <dsp:nvSpPr>
        <dsp:cNvPr id="0" name=""/>
        <dsp:cNvSpPr/>
      </dsp:nvSpPr>
      <dsp:spPr>
        <a:xfrm>
          <a:off x="5382784" y="2444885"/>
          <a:ext cx="2704864" cy="1769353"/>
        </a:xfrm>
        <a:prstGeom prst="leftRightArrow">
          <a:avLst/>
        </a:prstGeom>
        <a:blipFill rotWithShape="0">
          <a:blip xmlns:r="http://schemas.openxmlformats.org/officeDocument/2006/relationships" r:embed="rId4"/>
          <a:stretch>
            <a:fillRect/>
          </a:stretch>
        </a:blip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549CCE5-08CE-4A33-875D-CD5CF7417C47}">
      <dsp:nvSpPr>
        <dsp:cNvPr id="0" name=""/>
        <dsp:cNvSpPr/>
      </dsp:nvSpPr>
      <dsp:spPr>
        <a:xfrm>
          <a:off x="0" y="224505"/>
          <a:ext cx="10058399" cy="357435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marL="0" lvl="0" indent="0" algn="l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a-ES" sz="6500" kern="1200" dirty="0"/>
            <a:t>UNA NUEVA JUNTA DIRECTIVA SE HARA CARGO DE LLENAR ESTA PÁGINA</a:t>
          </a:r>
        </a:p>
      </dsp:txBody>
      <dsp:txXfrm>
        <a:off x="174485" y="398990"/>
        <a:ext cx="9709429" cy="322538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List7">
  <dgm:title val=""/>
  <dgm:desc val=""/>
  <dgm:catLst>
    <dgm:cat type="list" pri="12000"/>
    <dgm:cat type="process" pri="20000"/>
    <dgm:cat type="relationship" pri="14000"/>
    <dgm:cat type="convert" pri="8000"/>
    <dgm:cat type="picture" pri="25000"/>
    <dgm:cat type="pictureconvert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fgShape" refType="w" fact="0.92"/>
      <dgm:constr type="h" for="ch" forName="fgShape" refType="h" fact="0.15"/>
      <dgm:constr type="b" for="ch" forName="fgShape" refType="h" fact="0.95"/>
      <dgm:constr type="ctrX" for="ch" forName="fgShape" refType="w" fact="0.5"/>
      <dgm:constr type="w" for="ch" forName="linComp" refType="w"/>
      <dgm:constr type="h" for="ch" forName="linComp" refType="h"/>
      <dgm:constr type="ctrX" for="ch" forName="linComp" refType="w" fact="0.5"/>
    </dgm:constrLst>
    <dgm:ruleLst/>
    <dgm:layoutNode name="fgShape" styleLbl="fgShp">
      <dgm:alg type="sp"/>
      <dgm:shape xmlns:r="http://schemas.openxmlformats.org/officeDocument/2006/relationships" type="leftRightArrow" r:blip="" zOrderOff="99999">
        <dgm:adjLst/>
      </dgm:shape>
      <dgm:presOf/>
      <dgm:constrLst/>
      <dgm:ruleLst/>
    </dgm:layoutNode>
    <dgm:layoutNode name="linComp"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h"/>
        <dgm:constr type="w" for="ch" ptType="sibTrans" refType="w" refFor="ch" refForName="compNode" fact="0.03"/>
        <dgm:constr type="primFontSz" for="des" ptType="node" op="equ" val="65"/>
      </dgm:constrLst>
      <dgm:ruleLst/>
      <dgm:forEach name="nodesForEach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bkgdShape" refType="w"/>
            <dgm:constr type="h" for="ch" forName="bkgdShape" refType="h"/>
            <dgm:constr type="w" for="ch" forName="nodeTx" refType="w"/>
            <dgm:constr type="h" for="ch" forName="nodeTx" refType="h" fact="0.4"/>
            <dgm:constr type="b" for="ch" forName="nodeTx" refType="h" fact="0.8"/>
            <dgm:constr type="w" for="ch" forName="invisiNode" refType="w" fact="0.01"/>
            <dgm:constr type="h" for="ch" forName="invisiNode" refType="h" fact="0.06"/>
            <dgm:constr type="t" for="ch" forName="invisiNode"/>
            <dgm:constr type="ctrX" for="ch" forName="invisiNode" refType="w" fact="0.5"/>
            <dgm:constr type="h" for="ch" forName="imagNode" refType="h" fact="0.333"/>
            <dgm:constr type="w" for="ch" forName="imagNode" refType="h" refFor="ch" refForName="imagNode"/>
            <dgm:constr type="ctrX" for="ch" forName="imagNode" refType="w" fact="0.5"/>
            <dgm:constr type="t" for="ch" forName="imagNode" refType="h" fact="0.06"/>
            <dgm:constr type="w" for="ch" forName="imagNode" refType="w" op="lte" fact="0.94"/>
          </dgm:constrLst>
          <dgm:ruleLst/>
          <dgm:layoutNode name="bkgdShape"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nodeTx">
            <dgm:varLst>
              <dgm:bulletEnabled val="1"/>
            </dgm:varLst>
            <dgm:alg type="tx">
              <dgm:param type="txAnchorVert" val="mid"/>
              <dgm:param type="txAnchorHorzCh" val="ctr"/>
              <dgm:param type="stBulletLvl" val="2"/>
            </dgm:alg>
            <dgm:shape xmlns:r="http://schemas.openxmlformats.org/officeDocument/2006/relationships" type="rect" r:blip="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  <dgm:layoutNode name="invisiNode">
            <dgm:alg type="sp"/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/>
            <dgm:constrLst/>
            <dgm:ruleLst/>
          </dgm:layoutNode>
          <dgm:layoutNode name="imag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/>
            <dgm:constrLst/>
            <dgm:ruleLst/>
          </dgm:layoutNode>
        </dgm:layoutNode>
        <dgm:forEach name="sibTransForEach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emf"/><Relationship Id="rId1" Type="http://schemas.openxmlformats.org/officeDocument/2006/relationships/image" Target="../media/image3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43589" cy="34486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5675991" y="0"/>
            <a:ext cx="4343589" cy="34486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4013BA7-EC4E-466C-BFE2-97C387D19883}" type="datetimeFigureOut">
              <a:rPr lang="es-ES" smtClean="0"/>
              <a:t>19/06/2018</a:t>
            </a:fld>
            <a:endParaRPr lang="es-E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2943225" y="860425"/>
            <a:ext cx="4135438" cy="23256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1002189" y="3315549"/>
            <a:ext cx="8017510" cy="2713119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6544881"/>
            <a:ext cx="4343589" cy="34486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5675991" y="6544881"/>
            <a:ext cx="4343589" cy="34486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9BCC79D-BDBE-47F6-A058-1AE03E4D813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610266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BCC79D-BDBE-47F6-A058-1AE03E4D8131}" type="slidenum">
              <a:rPr lang="es-ES" smtClean="0"/>
              <a:t>14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269498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s-ES"/>
              <a:t>Haga clic para editar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C98EAC-132D-4372-B1FA-1887B136E68E}" type="datetime1">
              <a:rPr lang="en-US" smtClean="0"/>
              <a:t>6/19/2018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Informe de Gestión. XXV Asamblea General AEF. XV2018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‹Nº›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EBA18-228D-448A-A104-7AE1713D11AC}" type="datetime1">
              <a:rPr lang="en-US" smtClean="0"/>
              <a:t>6/19/2018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Informe de Gestión. XXV Asamblea General AEF. XV2018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17E907-391B-4854-8574-B52A7ABB2926}" type="datetime1">
              <a:rPr lang="en-US" smtClean="0"/>
              <a:t>6/19/2018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Informe de Gestión. XXV Asamblea General AEF. XV2018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0DDE6A-FEEB-4553-A947-3D825E394F82}" type="datetime1">
              <a:rPr lang="en-US" smtClean="0"/>
              <a:t>6/19/2018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Informe de Gestión. XXV Asamblea General AEF. XV2018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3E31D-E2AB-40D1-8B51-AFA5AFEF393A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FC0B3B-3B7C-4CA6-8C97-36D0420B6A60}" type="datetime1">
              <a:rPr lang="en-US" smtClean="0"/>
              <a:t>6/19/2018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Informe de Gestión. XXV Asamblea General AEF. XV2018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‹Nº›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B7DC21-A377-450A-AC64-E81140314BD2}" type="datetime1">
              <a:rPr lang="en-US" smtClean="0"/>
              <a:t>6/19/2018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Informe de Gestión. XXV Asamblea General AEF. XV2018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5E366C-561E-442C-9AE8-79815B4B1017}" type="datetime1">
              <a:rPr lang="en-US" smtClean="0"/>
              <a:t>6/19/2018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Informe de Gestión. XXV Asamblea General AEF. XV2018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8341A7-10DC-4116-B27B-BEC55D00B5A5}" type="datetime1">
              <a:rPr lang="en-US" smtClean="0"/>
              <a:t>6/19/2018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Informe de Gestión. XXV Asamblea General AEF. XV2018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06294-34DC-4482-9F18-F7545D6EBDD4}" type="datetime1">
              <a:rPr lang="en-US" smtClean="0"/>
              <a:t>6/19/2018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s-ES"/>
              <a:t>Informe de Gestión. XXV Asamblea General AEF. XV2018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55C24CE2-9A85-499F-A52D-B03FE1DA2127}" type="datetime1">
              <a:rPr lang="en-US" smtClean="0"/>
              <a:t>6/19/2018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es-ES"/>
              <a:t>Informe de Gestión. XXV Asamblea General AEF. XV2018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0C7A9F-0F64-41B1-9282-954C309952D9}" type="datetime1">
              <a:rPr lang="en-US" smtClean="0"/>
              <a:t>6/19/2018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Informe de Gestión. XXV Asamblea General AEF. XV2018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1779F9B3-8772-4257-BCE9-DD9CED6C583B}" type="datetime1">
              <a:rPr lang="en-US" smtClean="0"/>
              <a:t>6/19/2018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r>
              <a:rPr lang="es-ES"/>
              <a:t>Informe de Gestión. XXV Asamblea General AEF. XV2018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‹Nº›</a:t>
            </a:fld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emf"/><Relationship Id="rId3" Type="http://schemas.openxmlformats.org/officeDocument/2006/relationships/diagramLayout" Target="../diagrams/layout4.xml"/><Relationship Id="rId7" Type="http://schemas.openxmlformats.org/officeDocument/2006/relationships/image" Target="../media/image6.png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2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emf"/><Relationship Id="rId3" Type="http://schemas.openxmlformats.org/officeDocument/2006/relationships/oleObject" Target="../embeddings/oleObject2.bin"/><Relationship Id="rId7" Type="http://schemas.openxmlformats.org/officeDocument/2006/relationships/oleObject" Target="../embeddings/oleObject4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4.emf"/><Relationship Id="rId5" Type="http://schemas.openxmlformats.org/officeDocument/2006/relationships/oleObject" Target="../embeddings/oleObject3.bin"/><Relationship Id="rId4" Type="http://schemas.openxmlformats.org/officeDocument/2006/relationships/image" Target="../media/image3.emf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ES_tradnl" b="1" dirty="0"/>
              <a:t>XXV ASAMBLEA GENERAL ORDINARIA DE LA A.E.F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s-ES_tradnl" b="1" dirty="0"/>
              <a:t>Madrid, 21 de junio de 2018</a:t>
            </a:r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Informe de Gestión. XXV Asamblea General AEF. XV2018</a:t>
            </a:r>
            <a:endParaRPr lang="en-US" dirty="0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920869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s-ES_tradnl" sz="5400" b="1" dirty="0"/>
              <a:t>PROYECCIÓN IBEROAMERICANA</a:t>
            </a:r>
          </a:p>
        </p:txBody>
      </p:sp>
      <p:graphicFrame>
        <p:nvGraphicFramePr>
          <p:cNvPr id="4" name="Marcador de contenid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3106708"/>
              </p:ext>
            </p:extLst>
          </p:nvPr>
        </p:nvGraphicFramePr>
        <p:xfrm>
          <a:off x="1107882" y="1737360"/>
          <a:ext cx="10115203" cy="441135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Informe de Gestión. XXV Asamblea General AEF. XV2018</a:t>
            </a:r>
            <a:endParaRPr lang="en-US" dirty="0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3E31D-E2AB-40D1-8B51-AFA5AFEF393A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541751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s-ES_tradnl" sz="5400" b="1" dirty="0"/>
              <a:t>CONGRESO FRANQUICIA FUTURA</a:t>
            </a:r>
          </a:p>
        </p:txBody>
      </p:sp>
      <p:graphicFrame>
        <p:nvGraphicFramePr>
          <p:cNvPr id="5" name="Marcador de contenido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14809104"/>
              </p:ext>
            </p:extLst>
          </p:nvPr>
        </p:nvGraphicFramePr>
        <p:xfrm>
          <a:off x="1097280" y="1872238"/>
          <a:ext cx="10058400" cy="40233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6" name="Imagen 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464094" y="4576017"/>
            <a:ext cx="1638095" cy="1228571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252935" y="1737360"/>
            <a:ext cx="2959548" cy="744446"/>
          </a:xfrm>
          <a:prstGeom prst="rect">
            <a:avLst/>
          </a:prstGeom>
        </p:spPr>
      </p:pic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Informe de Gestión. XXV Asamblea General AEF. XV2018</a:t>
            </a:r>
            <a:endParaRPr lang="en-US" dirty="0"/>
          </a:p>
        </p:txBody>
      </p:sp>
      <p:sp>
        <p:nvSpPr>
          <p:cNvPr id="8" name="Marcador de número de diapositiva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3E31D-E2AB-40D1-8B51-AFA5AFEF393A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103629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s-ES_tradnl" sz="5400" b="1" dirty="0"/>
              <a:t>PUBLICACIONES</a:t>
            </a:r>
          </a:p>
        </p:txBody>
      </p:sp>
      <p:graphicFrame>
        <p:nvGraphicFramePr>
          <p:cNvPr id="5" name="Marcador de contenido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19465855"/>
              </p:ext>
            </p:extLst>
          </p:nvPr>
        </p:nvGraphicFramePr>
        <p:xfrm>
          <a:off x="1097280" y="1968564"/>
          <a:ext cx="10058400" cy="40233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Informe de Gestión. XXV Asamblea General AEF. XV2018</a:t>
            </a:r>
            <a:endParaRPr lang="en-U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3E31D-E2AB-40D1-8B51-AFA5AFEF393A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267824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s-ES_tradnl" sz="5400" b="1" dirty="0"/>
              <a:t>ACTIVIDADES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124928" y="1832482"/>
            <a:ext cx="10058400" cy="4023360"/>
          </a:xfrm>
          <a:ln>
            <a:solidFill>
              <a:schemeClr val="accent1"/>
            </a:solidFill>
          </a:ln>
        </p:spPr>
        <p:txBody>
          <a:bodyPr>
            <a:normAutofit fontScale="92500" lnSpcReduction="10000"/>
          </a:bodyPr>
          <a:lstStyle/>
          <a:p>
            <a:r>
              <a:rPr lang="es-ES_tradnl" sz="2400" b="1" dirty="0"/>
              <a:t>LA ACTIVIDAD DE LA ASOCIACIÓN HA SIDO INTENSA DURANTE TODO EL AÑO</a:t>
            </a:r>
          </a:p>
          <a:p>
            <a:r>
              <a:rPr lang="es-ES_tradnl" sz="2400" b="1" dirty="0"/>
              <a:t>Dejo constancia de ello, sin entrar en detalles:</a:t>
            </a:r>
          </a:p>
          <a:p>
            <a:r>
              <a:rPr lang="es-ES_tradnl" sz="2400" b="1" dirty="0">
                <a:solidFill>
                  <a:schemeClr val="accent1">
                    <a:lumMod val="75000"/>
                  </a:schemeClr>
                </a:solidFill>
              </a:rPr>
              <a:t>Ferias nacionales e internacionales</a:t>
            </a:r>
          </a:p>
          <a:p>
            <a:r>
              <a:rPr lang="es-ES_tradnl" sz="2400" b="1" dirty="0">
                <a:solidFill>
                  <a:schemeClr val="accent1">
                    <a:lumMod val="75000"/>
                  </a:schemeClr>
                </a:solidFill>
              </a:rPr>
              <a:t>Redes sociales</a:t>
            </a:r>
          </a:p>
          <a:p>
            <a:r>
              <a:rPr lang="es-ES_tradnl" sz="2400" b="1" dirty="0">
                <a:solidFill>
                  <a:schemeClr val="accent1">
                    <a:lumMod val="75000"/>
                  </a:schemeClr>
                </a:solidFill>
              </a:rPr>
              <a:t>Encuentros en “el café”, “los desayunos”, el “menú ejecutivo”, etc. de la AEF </a:t>
            </a:r>
          </a:p>
          <a:p>
            <a:r>
              <a:rPr lang="es-ES_tradnl" sz="2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ya que, nuestro boletín electrónico y otros medios os han ido informado a lo largo del tiempo. </a:t>
            </a:r>
          </a:p>
          <a:p>
            <a:r>
              <a:rPr lang="es-ES_tradnl" sz="2400" b="1" dirty="0">
                <a:solidFill>
                  <a:schemeClr val="accent1">
                    <a:lumMod val="75000"/>
                  </a:schemeClr>
                </a:solidFill>
              </a:rPr>
              <a:t>MENCIÓN ESPECIAL a la nueva época de colaboración con el SIF de Valencia y a quienes lo han hecho posible, especialmente Jorge </a:t>
            </a:r>
            <a:r>
              <a:rPr lang="es-ES_tradnl" sz="2400" b="1" dirty="0" err="1">
                <a:solidFill>
                  <a:schemeClr val="accent1">
                    <a:lumMod val="75000"/>
                  </a:schemeClr>
                </a:solidFill>
              </a:rPr>
              <a:t>Fontbellida</a:t>
            </a:r>
            <a:r>
              <a:rPr lang="es-ES_tradnl" sz="2400" b="1" dirty="0">
                <a:solidFill>
                  <a:schemeClr val="accent1">
                    <a:lumMod val="75000"/>
                  </a:schemeClr>
                </a:solidFill>
              </a:rPr>
              <a:t>, director comercial de Feria Valencia y Paco Valero, director del certamen.</a:t>
            </a: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Informe de Gestión. XXV Asamblea General AEF. XV2018</a:t>
            </a:r>
            <a:endParaRPr lang="en-US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3E31D-E2AB-40D1-8B51-AFA5AFEF393A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819422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s-ES_tradnl" sz="5400" b="1" dirty="0"/>
              <a:t>PROYECTOS 2018/2019</a:t>
            </a:r>
          </a:p>
        </p:txBody>
      </p:sp>
      <p:graphicFrame>
        <p:nvGraphicFramePr>
          <p:cNvPr id="6" name="Marcador de contenido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73040048"/>
              </p:ext>
            </p:extLst>
          </p:nvPr>
        </p:nvGraphicFramePr>
        <p:xfrm>
          <a:off x="1097280" y="1845734"/>
          <a:ext cx="10058400" cy="40233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Informe de Gestión. XXV Asamblea General AEF. XV2018</a:t>
            </a:r>
            <a:endParaRPr lang="en-U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3E31D-E2AB-40D1-8B51-AFA5AFEF393A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848253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Logo 25 años - Definitivo">
            <a:extLst>
              <a:ext uri="{FF2B5EF4-FFF2-40B4-BE49-F238E27FC236}">
                <a16:creationId xmlns:a16="http://schemas.microsoft.com/office/drawing/2014/main" id="{82DBE60F-CBA3-4E09-9E0A-58BA5A900C5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13" r="6520"/>
          <a:stretch/>
        </p:blipFill>
        <p:spPr bwMode="auto">
          <a:xfrm>
            <a:off x="1076432" y="1916318"/>
            <a:ext cx="3094997" cy="34710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015B14D8-8714-4C59-9F9C-EFE00F0708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184067"/>
          </a:xfrm>
        </p:spPr>
        <p:txBody>
          <a:bodyPr>
            <a:normAutofit/>
          </a:bodyPr>
          <a:lstStyle/>
          <a:p>
            <a:r>
              <a:rPr lang="ca-ES" b="1" dirty="0"/>
              <a:t>¡GRACIAS!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F98A7861-B53E-4B20-A848-CEFD8896CE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39733" y="1845734"/>
            <a:ext cx="6515947" cy="4023360"/>
          </a:xfrm>
        </p:spPr>
        <p:txBody>
          <a:bodyPr>
            <a:normAutofit/>
          </a:bodyPr>
          <a:lstStyle/>
          <a:p>
            <a:r>
              <a:rPr lang="ca-ES" sz="2400" b="1" dirty="0">
                <a:solidFill>
                  <a:schemeClr val="accent1">
                    <a:lumMod val="75000"/>
                  </a:schemeClr>
                </a:solidFill>
              </a:rPr>
              <a:t>A </a:t>
            </a:r>
            <a:r>
              <a:rPr lang="ca-ES" sz="2400" b="1" dirty="0" err="1">
                <a:solidFill>
                  <a:schemeClr val="accent1">
                    <a:lumMod val="75000"/>
                  </a:schemeClr>
                </a:solidFill>
              </a:rPr>
              <a:t>todos</a:t>
            </a:r>
            <a:r>
              <a:rPr lang="ca-ES" sz="2400" b="1" dirty="0">
                <a:solidFill>
                  <a:schemeClr val="accent1">
                    <a:lumMod val="75000"/>
                  </a:schemeClr>
                </a:solidFill>
              </a:rPr>
              <a:t> los </a:t>
            </a:r>
            <a:r>
              <a:rPr lang="ca-ES" sz="2400" b="1" dirty="0" err="1">
                <a:solidFill>
                  <a:schemeClr val="accent1">
                    <a:lumMod val="75000"/>
                  </a:schemeClr>
                </a:solidFill>
              </a:rPr>
              <a:t>socios</a:t>
            </a:r>
            <a:r>
              <a:rPr lang="ca-ES" sz="2400" b="1" dirty="0">
                <a:solidFill>
                  <a:schemeClr val="accent1">
                    <a:lumMod val="75000"/>
                  </a:schemeClr>
                </a:solidFill>
              </a:rPr>
              <a:t>, por </a:t>
            </a:r>
            <a:r>
              <a:rPr lang="ca-ES" sz="2400" b="1" dirty="0" err="1">
                <a:solidFill>
                  <a:schemeClr val="accent1">
                    <a:lumMod val="75000"/>
                  </a:schemeClr>
                </a:solidFill>
              </a:rPr>
              <a:t>su</a:t>
            </a:r>
            <a:r>
              <a:rPr lang="ca-ES" sz="2400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ca-ES" sz="2400" b="1" dirty="0" err="1">
                <a:solidFill>
                  <a:schemeClr val="accent1">
                    <a:lumMod val="75000"/>
                  </a:schemeClr>
                </a:solidFill>
              </a:rPr>
              <a:t>comprensión</a:t>
            </a:r>
            <a:r>
              <a:rPr lang="ca-ES" sz="2400" b="1" dirty="0">
                <a:solidFill>
                  <a:schemeClr val="accent1">
                    <a:lumMod val="75000"/>
                  </a:schemeClr>
                </a:solidFill>
              </a:rPr>
              <a:t> y </a:t>
            </a:r>
            <a:r>
              <a:rPr lang="ca-ES" sz="2400" b="1" dirty="0" err="1">
                <a:solidFill>
                  <a:schemeClr val="accent1">
                    <a:lumMod val="75000"/>
                  </a:schemeClr>
                </a:solidFill>
              </a:rPr>
              <a:t>su</a:t>
            </a:r>
            <a:r>
              <a:rPr lang="ca-ES" sz="2400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ca-ES" sz="2400" b="1" dirty="0" err="1">
                <a:solidFill>
                  <a:schemeClr val="accent1">
                    <a:lumMod val="75000"/>
                  </a:schemeClr>
                </a:solidFill>
              </a:rPr>
              <a:t>colaboración</a:t>
            </a:r>
            <a:r>
              <a:rPr lang="ca-ES" sz="2400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</a:p>
          <a:p>
            <a:r>
              <a:rPr lang="ca-ES" sz="2400" b="1" dirty="0">
                <a:solidFill>
                  <a:schemeClr val="accent1">
                    <a:lumMod val="75000"/>
                  </a:schemeClr>
                </a:solidFill>
              </a:rPr>
              <a:t>Al personal de la AEF, un autentico </a:t>
            </a:r>
            <a:r>
              <a:rPr lang="ca-ES" sz="2400" b="1" dirty="0" err="1">
                <a:solidFill>
                  <a:schemeClr val="accent1">
                    <a:lumMod val="75000"/>
                  </a:schemeClr>
                </a:solidFill>
              </a:rPr>
              <a:t>equipazo</a:t>
            </a:r>
            <a:endParaRPr lang="ca-ES" sz="2400" b="1" dirty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ca-ES" sz="2400" b="1" dirty="0">
                <a:solidFill>
                  <a:schemeClr val="accent1">
                    <a:lumMod val="75000"/>
                  </a:schemeClr>
                </a:solidFill>
              </a:rPr>
              <a:t>A los que me han </a:t>
            </a:r>
            <a:r>
              <a:rPr lang="ca-ES" sz="2400" b="1" dirty="0" err="1">
                <a:solidFill>
                  <a:schemeClr val="accent1">
                    <a:lumMod val="75000"/>
                  </a:schemeClr>
                </a:solidFill>
              </a:rPr>
              <a:t>entendido</a:t>
            </a:r>
            <a:r>
              <a:rPr lang="ca-ES" sz="2400" b="1" dirty="0">
                <a:solidFill>
                  <a:schemeClr val="accent1">
                    <a:lumMod val="75000"/>
                  </a:schemeClr>
                </a:solidFill>
              </a:rPr>
              <a:t> y </a:t>
            </a:r>
            <a:r>
              <a:rPr lang="ca-ES" sz="2400" b="1" dirty="0" err="1">
                <a:solidFill>
                  <a:schemeClr val="accent1">
                    <a:lumMod val="75000"/>
                  </a:schemeClr>
                </a:solidFill>
              </a:rPr>
              <a:t>ayudado</a:t>
            </a:r>
            <a:endParaRPr lang="ca-ES" sz="2400" b="1" dirty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ca-ES" sz="2400" b="1" dirty="0">
                <a:solidFill>
                  <a:schemeClr val="accent1">
                    <a:lumMod val="75000"/>
                  </a:schemeClr>
                </a:solidFill>
              </a:rPr>
              <a:t>A los que no les he </a:t>
            </a:r>
            <a:r>
              <a:rPr lang="ca-ES" sz="2400" b="1" dirty="0" err="1">
                <a:solidFill>
                  <a:schemeClr val="accent1">
                    <a:lumMod val="75000"/>
                  </a:schemeClr>
                </a:solidFill>
              </a:rPr>
              <a:t>gustado</a:t>
            </a:r>
            <a:r>
              <a:rPr lang="ca-ES" sz="2400" b="1" dirty="0">
                <a:solidFill>
                  <a:schemeClr val="accent1">
                    <a:lumMod val="75000"/>
                  </a:schemeClr>
                </a:solidFill>
              </a:rPr>
              <a:t> y lo han </a:t>
            </a:r>
            <a:r>
              <a:rPr lang="ca-ES" sz="2400" b="1" dirty="0" err="1">
                <a:solidFill>
                  <a:schemeClr val="accent1">
                    <a:lumMod val="75000"/>
                  </a:schemeClr>
                </a:solidFill>
              </a:rPr>
              <a:t>dicho</a:t>
            </a:r>
            <a:endParaRPr lang="ca-ES" sz="2400" b="1" dirty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ca-ES" sz="2400" b="1" dirty="0" err="1">
                <a:solidFill>
                  <a:schemeClr val="accent1">
                    <a:lumMod val="75000"/>
                  </a:schemeClr>
                </a:solidFill>
              </a:rPr>
              <a:t>También</a:t>
            </a:r>
            <a:r>
              <a:rPr lang="ca-ES" sz="2400" b="1" dirty="0">
                <a:solidFill>
                  <a:schemeClr val="accent1">
                    <a:lumMod val="75000"/>
                  </a:schemeClr>
                </a:solidFill>
              </a:rPr>
              <a:t>, a los que no me han </a:t>
            </a:r>
            <a:r>
              <a:rPr lang="ca-ES" sz="2400" b="1" dirty="0" err="1">
                <a:solidFill>
                  <a:schemeClr val="accent1">
                    <a:lumMod val="75000"/>
                  </a:schemeClr>
                </a:solidFill>
              </a:rPr>
              <a:t>entendido</a:t>
            </a:r>
            <a:r>
              <a:rPr lang="ca-ES" sz="2400" b="1" dirty="0">
                <a:solidFill>
                  <a:schemeClr val="accent1">
                    <a:lumMod val="75000"/>
                  </a:schemeClr>
                </a:solidFill>
              </a:rPr>
              <a:t>, ni </a:t>
            </a:r>
            <a:r>
              <a:rPr lang="ca-ES" sz="2400" b="1" dirty="0" err="1">
                <a:solidFill>
                  <a:schemeClr val="accent1">
                    <a:lumMod val="75000"/>
                  </a:schemeClr>
                </a:solidFill>
              </a:rPr>
              <a:t>ayudado</a:t>
            </a:r>
            <a:r>
              <a:rPr lang="ca-ES" sz="2400" b="1" dirty="0">
                <a:solidFill>
                  <a:schemeClr val="accent1">
                    <a:lumMod val="75000"/>
                  </a:schemeClr>
                </a:solidFill>
              </a:rPr>
              <a:t>, ni les he </a:t>
            </a:r>
            <a:r>
              <a:rPr lang="ca-ES" sz="2400" b="1" dirty="0" err="1">
                <a:solidFill>
                  <a:schemeClr val="accent1">
                    <a:lumMod val="75000"/>
                  </a:schemeClr>
                </a:solidFill>
              </a:rPr>
              <a:t>gustado</a:t>
            </a:r>
            <a:r>
              <a:rPr lang="ca-ES" sz="2400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ca-ES" sz="2400" b="1" dirty="0" err="1">
                <a:solidFill>
                  <a:schemeClr val="accent1">
                    <a:lumMod val="75000"/>
                  </a:schemeClr>
                </a:solidFill>
              </a:rPr>
              <a:t>pero</a:t>
            </a:r>
            <a:r>
              <a:rPr lang="ca-ES" sz="2400" b="1" dirty="0">
                <a:solidFill>
                  <a:schemeClr val="accent1">
                    <a:lumMod val="75000"/>
                  </a:schemeClr>
                </a:solidFill>
              </a:rPr>
              <a:t> no lo han </a:t>
            </a:r>
            <a:r>
              <a:rPr lang="ca-ES" sz="2400" b="1" dirty="0" err="1">
                <a:solidFill>
                  <a:schemeClr val="accent1">
                    <a:lumMod val="75000"/>
                  </a:schemeClr>
                </a:solidFill>
              </a:rPr>
              <a:t>dicho</a:t>
            </a:r>
            <a:endParaRPr lang="ca-ES" sz="2400" b="1" dirty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ca-ES" sz="2400" b="1" dirty="0" err="1">
                <a:solidFill>
                  <a:schemeClr val="accent1">
                    <a:lumMod val="75000"/>
                  </a:schemeClr>
                </a:solidFill>
              </a:rPr>
              <a:t>Gracias</a:t>
            </a:r>
            <a:r>
              <a:rPr lang="ca-ES" sz="2400" b="1" dirty="0">
                <a:solidFill>
                  <a:schemeClr val="accent1">
                    <a:lumMod val="75000"/>
                  </a:schemeClr>
                </a:solidFill>
              </a:rPr>
              <a:t> a </a:t>
            </a:r>
            <a:r>
              <a:rPr lang="ca-ES" sz="2400" b="1" dirty="0" err="1">
                <a:solidFill>
                  <a:schemeClr val="accent1">
                    <a:lumMod val="75000"/>
                  </a:schemeClr>
                </a:solidFill>
              </a:rPr>
              <a:t>todos</a:t>
            </a:r>
            <a:r>
              <a:rPr lang="ca-ES" sz="2400" b="1" dirty="0">
                <a:solidFill>
                  <a:schemeClr val="accent1">
                    <a:lumMod val="75000"/>
                  </a:schemeClr>
                </a:solidFill>
              </a:rPr>
              <a:t> y </a:t>
            </a:r>
            <a:r>
              <a:rPr lang="ca-ES" sz="2400" b="1" dirty="0" err="1">
                <a:solidFill>
                  <a:schemeClr val="accent1">
                    <a:lumMod val="75000"/>
                  </a:schemeClr>
                </a:solidFill>
              </a:rPr>
              <a:t>larga</a:t>
            </a:r>
            <a:r>
              <a:rPr lang="ca-ES" sz="2400" b="1" dirty="0">
                <a:solidFill>
                  <a:schemeClr val="accent1">
                    <a:lumMod val="75000"/>
                  </a:schemeClr>
                </a:solidFill>
              </a:rPr>
              <a:t> vida a la </a:t>
            </a:r>
            <a:r>
              <a:rPr lang="ca-ES" sz="2400" b="1" dirty="0" err="1">
                <a:solidFill>
                  <a:schemeClr val="accent1">
                    <a:lumMod val="75000"/>
                  </a:schemeClr>
                </a:solidFill>
              </a:rPr>
              <a:t>Asociación</a:t>
            </a:r>
            <a:endParaRPr lang="ca-ES" sz="2400" b="1" dirty="0">
              <a:solidFill>
                <a:schemeClr val="accent1">
                  <a:lumMod val="75000"/>
                </a:schemeClr>
              </a:solidFill>
            </a:endParaRPr>
          </a:p>
          <a:p>
            <a:endParaRPr lang="ca-ES" dirty="0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248DD43D-DD26-4E1F-B9F4-333425389B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686185" y="6459785"/>
            <a:ext cx="4822804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es-ES"/>
              <a:t>Informe de Gestión. XXV Asamblea General AEF. XV2018</a:t>
            </a:r>
            <a:endParaRPr lang="en-U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5F363078-1EFF-4F49-955A-4ED566D165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900458" y="6459785"/>
            <a:ext cx="1312025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6113E31D-E2AB-40D1-8B51-AFA5AFEF393A}" type="slidenum">
              <a:rPr lang="en-US" smtClean="0"/>
              <a:pPr>
                <a:spcAft>
                  <a:spcPts val="600"/>
                </a:spcAft>
              </a:pPr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45385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ES_tradnl" b="1" dirty="0"/>
              <a:t>INFORME DE GESTIÓN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s-ES_tradnl" dirty="0"/>
              <a:t> </a:t>
            </a:r>
            <a:r>
              <a:rPr lang="es-ES_tradnl" b="1" dirty="0"/>
              <a:t>EJERCICIO 2017/2018</a:t>
            </a:r>
          </a:p>
          <a:p>
            <a:pPr algn="r"/>
            <a:r>
              <a:rPr lang="es-ES_tradnl" sz="2000" b="1" dirty="0"/>
              <a:t>Xavier </a:t>
            </a:r>
            <a:r>
              <a:rPr lang="es-ES_tradnl" sz="2000" b="1" dirty="0" err="1"/>
              <a:t>vallhonrat</a:t>
            </a:r>
            <a:r>
              <a:rPr lang="es-ES_tradnl" sz="2000" b="1" dirty="0"/>
              <a:t>, presidente de la </a:t>
            </a:r>
            <a:r>
              <a:rPr lang="es-ES_tradnl" sz="2000" b="1" dirty="0" err="1"/>
              <a:t>aef</a:t>
            </a:r>
            <a:endParaRPr lang="es-ES_tradnl" sz="2000" b="1" dirty="0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Informe de Gestión. XXV Asamblea General AEF. XV2018</a:t>
            </a:r>
            <a:endParaRPr lang="en-US" dirty="0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064166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s-ES_tradnl" sz="5400" b="1" dirty="0"/>
              <a:t>CLAVES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097280" y="1737360"/>
            <a:ext cx="10058400" cy="4722424"/>
          </a:xfrm>
        </p:spPr>
        <p:txBody>
          <a:bodyPr>
            <a:normAutofit fontScale="77500" lnSpcReduction="20000"/>
          </a:bodyPr>
          <a:lstStyle/>
          <a:p>
            <a:r>
              <a:rPr lang="es-ES_tradnl" sz="2400" b="1" dirty="0"/>
              <a:t>El punto de partida de la actuación de la Junta Directiva se basó en los proyectos y líneas generales de actuación marcadas por la anterior Asamblea:</a:t>
            </a:r>
          </a:p>
          <a:p>
            <a:endParaRPr lang="es-ES_tradnl" sz="2400" b="1" dirty="0"/>
          </a:p>
          <a:p>
            <a:r>
              <a:rPr lang="es-ES_tradnl" sz="2400" b="1" dirty="0"/>
              <a:t>* </a:t>
            </a:r>
            <a:r>
              <a:rPr lang="es-ES_tradnl" sz="2600" b="1" dirty="0"/>
              <a:t>Adopción del nuevo Código Deontológico Europeo de la Franquicia</a:t>
            </a:r>
          </a:p>
          <a:p>
            <a:endParaRPr lang="es-ES_tradnl" sz="2600" b="1" dirty="0"/>
          </a:p>
          <a:p>
            <a:r>
              <a:rPr lang="es-ES_tradnl" sz="2600" b="1" dirty="0"/>
              <a:t>* Proyecto de evaluación de la conflictividad en la Franquicia</a:t>
            </a:r>
          </a:p>
          <a:p>
            <a:endParaRPr lang="es-ES_tradnl" sz="2600" b="1" dirty="0"/>
          </a:p>
          <a:p>
            <a:r>
              <a:rPr lang="es-ES_tradnl" sz="2600" b="1" dirty="0"/>
              <a:t>* Intensificar la presencia de la Asociación ante la Administración y los Entes internacionales</a:t>
            </a:r>
          </a:p>
          <a:p>
            <a:endParaRPr lang="es-ES_tradnl" sz="2600" b="1" dirty="0"/>
          </a:p>
          <a:p>
            <a:r>
              <a:rPr lang="es-ES_tradnl" sz="2600" b="1" dirty="0"/>
              <a:t>* Plantear la integración de los Franquiciados en la Asociación</a:t>
            </a:r>
          </a:p>
          <a:p>
            <a:pPr marL="0" indent="0">
              <a:buNone/>
            </a:pPr>
            <a:endParaRPr lang="es-ES_tradnl" sz="2600" b="1" dirty="0"/>
          </a:p>
          <a:p>
            <a:pPr marL="0" indent="0">
              <a:buNone/>
            </a:pPr>
            <a:r>
              <a:rPr lang="es-ES_tradnl" sz="2600" b="1" dirty="0"/>
              <a:t>  * Promocionar la internacionalización de las marcas españolas de franquicia</a:t>
            </a:r>
          </a:p>
          <a:p>
            <a:endParaRPr lang="es-ES_tradnl" sz="2400" b="1" dirty="0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Informe de Gestión. XXV Asamblea General AEF. XV2018</a:t>
            </a:r>
            <a:endParaRPr lang="en-US" dirty="0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3E31D-E2AB-40D1-8B51-AFA5AFEF393A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798618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s-ES_tradnl" sz="5400" b="1" dirty="0"/>
              <a:t>CÓDIGO DEONTOLÓGICO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232453" y="1947334"/>
            <a:ext cx="10058400" cy="402336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s-ES_tradnl" sz="2400" dirty="0"/>
              <a:t>Elemento clave para garantizar la solvencia franquiciadora de nuestros socios</a:t>
            </a:r>
          </a:p>
          <a:p>
            <a:pPr marL="0" indent="0">
              <a:buNone/>
            </a:pPr>
            <a:r>
              <a:rPr lang="es-ES_tradnl" sz="2400" dirty="0"/>
              <a:t>Edición oficial de la AEF para su aplicación en España</a:t>
            </a:r>
          </a:p>
          <a:p>
            <a:endParaRPr lang="es-ES_tradnl" sz="2400" b="1" dirty="0"/>
          </a:p>
        </p:txBody>
      </p:sp>
      <p:sp>
        <p:nvSpPr>
          <p:cNvPr id="5" name="Rectángulo 4"/>
          <p:cNvSpPr/>
          <p:nvPr/>
        </p:nvSpPr>
        <p:spPr>
          <a:xfrm rot="374500">
            <a:off x="6459663" y="3994756"/>
            <a:ext cx="3695504" cy="106893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s-ES_tradnl" dirty="0"/>
          </a:p>
          <a:p>
            <a:pPr algn="ctr"/>
            <a:r>
              <a:rPr lang="es-ES_tradnl" dirty="0"/>
              <a:t>LA REPUTACIÓN “10” COMO OBJETIVO. </a:t>
            </a:r>
          </a:p>
        </p:txBody>
      </p:sp>
      <p:sp>
        <p:nvSpPr>
          <p:cNvPr id="12" name="Marcador de pie de página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Informe de Gestión. XXV Asamblea General AEF. XV2018</a:t>
            </a:r>
            <a:endParaRPr lang="en-US" dirty="0"/>
          </a:p>
        </p:txBody>
      </p:sp>
      <p:sp>
        <p:nvSpPr>
          <p:cNvPr id="13" name="Marcador de número de diapositiva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3E31D-E2AB-40D1-8B51-AFA5AFEF393A}" type="slidenum">
              <a:rPr lang="en-US" smtClean="0"/>
              <a:t>4</a:t>
            </a:fld>
            <a:endParaRPr lang="en-US" dirty="0"/>
          </a:p>
        </p:txBody>
      </p:sp>
      <p:graphicFrame>
        <p:nvGraphicFramePr>
          <p:cNvPr id="6" name="Objeto 5">
            <a:extLst>
              <a:ext uri="{FF2B5EF4-FFF2-40B4-BE49-F238E27FC236}">
                <a16:creationId xmlns:a16="http://schemas.microsoft.com/office/drawing/2014/main" id="{137A49F4-AF91-43B4-AA63-E23DAA0938E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93981840"/>
              </p:ext>
            </p:extLst>
          </p:nvPr>
        </p:nvGraphicFramePr>
        <p:xfrm>
          <a:off x="1999585" y="3103914"/>
          <a:ext cx="2014559" cy="285061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4" name="Acrobat Document" r:id="rId3" imgW="5667037" imgH="8019948" progId="AcroExch.Document.DC">
                  <p:embed/>
                </p:oleObj>
              </mc:Choice>
              <mc:Fallback>
                <p:oleObj name="Acrobat Document" r:id="rId3" imgW="5667037" imgH="8019948" progId="AcroExch.Document.DC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999585" y="3103914"/>
                        <a:ext cx="2014559" cy="285061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9" name="Conector recto 8">
            <a:extLst>
              <a:ext uri="{FF2B5EF4-FFF2-40B4-BE49-F238E27FC236}">
                <a16:creationId xmlns:a16="http://schemas.microsoft.com/office/drawing/2014/main" id="{5BF2440F-FDC0-40DA-A36D-99C0A92C4BFD}"/>
              </a:ext>
            </a:extLst>
          </p:cNvPr>
          <p:cNvCxnSpPr/>
          <p:nvPr/>
        </p:nvCxnSpPr>
        <p:spPr>
          <a:xfrm flipH="1">
            <a:off x="1987826" y="3087757"/>
            <a:ext cx="2027583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Conector recto 10">
            <a:extLst>
              <a:ext uri="{FF2B5EF4-FFF2-40B4-BE49-F238E27FC236}">
                <a16:creationId xmlns:a16="http://schemas.microsoft.com/office/drawing/2014/main" id="{0FFCF925-85C7-4941-A0AF-B92FF3F19FD9}"/>
              </a:ext>
            </a:extLst>
          </p:cNvPr>
          <p:cNvCxnSpPr/>
          <p:nvPr/>
        </p:nvCxnSpPr>
        <p:spPr>
          <a:xfrm>
            <a:off x="4015409" y="3120077"/>
            <a:ext cx="0" cy="285061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ector recto 14">
            <a:extLst>
              <a:ext uri="{FF2B5EF4-FFF2-40B4-BE49-F238E27FC236}">
                <a16:creationId xmlns:a16="http://schemas.microsoft.com/office/drawing/2014/main" id="{7A26DB48-F4C7-45C3-8465-D52B6AE4DD5D}"/>
              </a:ext>
            </a:extLst>
          </p:cNvPr>
          <p:cNvCxnSpPr/>
          <p:nvPr/>
        </p:nvCxnSpPr>
        <p:spPr>
          <a:xfrm flipH="1">
            <a:off x="1976654" y="5970692"/>
            <a:ext cx="202758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ector recto 16">
            <a:extLst>
              <a:ext uri="{FF2B5EF4-FFF2-40B4-BE49-F238E27FC236}">
                <a16:creationId xmlns:a16="http://schemas.microsoft.com/office/drawing/2014/main" id="{1A533632-7AD1-4927-A727-690BC83E2F08}"/>
              </a:ext>
            </a:extLst>
          </p:cNvPr>
          <p:cNvCxnSpPr/>
          <p:nvPr/>
        </p:nvCxnSpPr>
        <p:spPr>
          <a:xfrm>
            <a:off x="1987826" y="3120077"/>
            <a:ext cx="0" cy="45677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Conector recto 18">
            <a:extLst>
              <a:ext uri="{FF2B5EF4-FFF2-40B4-BE49-F238E27FC236}">
                <a16:creationId xmlns:a16="http://schemas.microsoft.com/office/drawing/2014/main" id="{0C249882-964A-4BF0-A1A2-B913B950D8E9}"/>
              </a:ext>
            </a:extLst>
          </p:cNvPr>
          <p:cNvCxnSpPr/>
          <p:nvPr/>
        </p:nvCxnSpPr>
        <p:spPr>
          <a:xfrm>
            <a:off x="1987826" y="3087757"/>
            <a:ext cx="0" cy="288293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4153648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s-ES_tradnl" sz="5400" b="1" dirty="0"/>
              <a:t>CONFLICTIVIDAD</a:t>
            </a:r>
          </a:p>
        </p:txBody>
      </p:sp>
      <p:graphicFrame>
        <p:nvGraphicFramePr>
          <p:cNvPr id="4" name="Marcador de contenid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16603695"/>
              </p:ext>
            </p:extLst>
          </p:nvPr>
        </p:nvGraphicFramePr>
        <p:xfrm>
          <a:off x="1097280" y="1845734"/>
          <a:ext cx="10058400" cy="40233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Informe de Gestión. XXV Asamblea General AEF. XV2018</a:t>
            </a:r>
            <a:endParaRPr lang="en-US" dirty="0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3E31D-E2AB-40D1-8B51-AFA5AFEF393A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44202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s-ES_tradnl" sz="5400" dirty="0">
                <a:latin typeface="+mn-lt"/>
              </a:rPr>
              <a:t>OBSERVATORIO DE JURISPRUDENCIA</a:t>
            </a:r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Informe de Gestión. XXV Asamblea General AEF. XV2018</a:t>
            </a:r>
            <a:endParaRPr lang="en-US" dirty="0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6</a:t>
            </a:fld>
            <a:endParaRPr lang="en-US" dirty="0"/>
          </a:p>
        </p:txBody>
      </p:sp>
      <p:graphicFrame>
        <p:nvGraphicFramePr>
          <p:cNvPr id="6" name="Objeto 5">
            <a:extLst>
              <a:ext uri="{FF2B5EF4-FFF2-40B4-BE49-F238E27FC236}">
                <a16:creationId xmlns:a16="http://schemas.microsoft.com/office/drawing/2014/main" id="{4A5B43BB-ADFD-4053-8AA9-EF08DC08D3A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04829550"/>
              </p:ext>
            </p:extLst>
          </p:nvPr>
        </p:nvGraphicFramePr>
        <p:xfrm>
          <a:off x="2333058" y="2014322"/>
          <a:ext cx="2945919" cy="4168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71" name="Acrobat Document" r:id="rId3" imgW="5667037" imgH="8019948" progId="AcroExch.Document.DC">
                  <p:embed/>
                </p:oleObj>
              </mc:Choice>
              <mc:Fallback>
                <p:oleObj name="Acrobat Document" r:id="rId3" imgW="5667037" imgH="8019948" progId="AcroExch.Document.DC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333058" y="2014322"/>
                        <a:ext cx="2945919" cy="41685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to 6">
            <a:extLst>
              <a:ext uri="{FF2B5EF4-FFF2-40B4-BE49-F238E27FC236}">
                <a16:creationId xmlns:a16="http://schemas.microsoft.com/office/drawing/2014/main" id="{B55CD71D-4CDB-481E-A592-8B789F84A35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88879322"/>
              </p:ext>
            </p:extLst>
          </p:nvPr>
        </p:nvGraphicFramePr>
        <p:xfrm>
          <a:off x="6419670" y="1896386"/>
          <a:ext cx="2476833" cy="350474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72" name="Acrobat Document" r:id="rId5" imgW="5667037" imgH="8019948" progId="AcroExch.Document.DC">
                  <p:embed/>
                </p:oleObj>
              </mc:Choice>
              <mc:Fallback>
                <p:oleObj name="Acrobat Document" r:id="rId5" imgW="5667037" imgH="8019948" progId="AcroExch.Document.DC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6419670" y="1896386"/>
                        <a:ext cx="2476833" cy="350474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to 7">
            <a:extLst>
              <a:ext uri="{FF2B5EF4-FFF2-40B4-BE49-F238E27FC236}">
                <a16:creationId xmlns:a16="http://schemas.microsoft.com/office/drawing/2014/main" id="{78903ECC-9D32-493A-93A4-66C3B41485B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9794956"/>
              </p:ext>
            </p:extLst>
          </p:nvPr>
        </p:nvGraphicFramePr>
        <p:xfrm>
          <a:off x="8750729" y="2844001"/>
          <a:ext cx="2404951" cy="340302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73" name="Acrobat Document" r:id="rId7" imgW="5667037" imgH="8019948" progId="AcroExch.Document.DC">
                  <p:embed/>
                </p:oleObj>
              </mc:Choice>
              <mc:Fallback>
                <p:oleObj name="Acrobat Document" r:id="rId7" imgW="5667037" imgH="8019948" progId="AcroExch.Document.DC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8750729" y="2844001"/>
                        <a:ext cx="2404951" cy="340302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05693167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s-ES" sz="5400" b="1" dirty="0"/>
              <a:t>RELACIONES INSTITUCIONALES</a:t>
            </a:r>
          </a:p>
        </p:txBody>
      </p:sp>
      <p:sp>
        <p:nvSpPr>
          <p:cNvPr id="3" name="CuadroTexto 2"/>
          <p:cNvSpPr txBox="1"/>
          <p:nvPr/>
        </p:nvSpPr>
        <p:spPr>
          <a:xfrm flipH="1">
            <a:off x="1228299" y="2074459"/>
            <a:ext cx="9927381" cy="46782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b="1" dirty="0"/>
              <a:t>DIRECCIÓN GENERAL DE COMERCIO (MINISTERIO ECONOMÍA):</a:t>
            </a:r>
          </a:p>
          <a:p>
            <a:endParaRPr lang="es-ES" sz="2800" b="1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s-ES" sz="2800" b="1" dirty="0"/>
              <a:t>POSICIONAMIENTO ANTE LA SUSPENSIÓN DE ACTIVIDAD DEL REGISTRO OFICIAL DE FRANQUICIADORES</a:t>
            </a:r>
          </a:p>
          <a:p>
            <a:r>
              <a:rPr lang="es-ES" sz="2800" b="1" dirty="0"/>
              <a:t>		MOTIVOS</a:t>
            </a:r>
          </a:p>
          <a:p>
            <a:r>
              <a:rPr lang="es-ES" sz="2800" b="1" dirty="0"/>
              <a:t>		ALTERNATIVAS</a:t>
            </a:r>
          </a:p>
          <a:p>
            <a:r>
              <a:rPr lang="es-ES" sz="2800" b="1" dirty="0"/>
              <a:t>		FUTURO</a:t>
            </a:r>
          </a:p>
          <a:p>
            <a:endParaRPr lang="es-ES" sz="2800" b="1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s-ES" sz="2800" b="1" dirty="0"/>
              <a:t>INSTITUTO ESPAÑOL DE COMERCIO EXTERIOR (ICEX):</a:t>
            </a:r>
          </a:p>
          <a:p>
            <a:r>
              <a:rPr lang="es-ES" sz="2800" b="1" dirty="0"/>
              <a:t>		MANTENIMIENTO DE LA COLABORACIÓN </a:t>
            </a:r>
          </a:p>
          <a:p>
            <a:endParaRPr lang="es-ES" dirty="0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Informe de Gestión. XXV Asamblea General AEF. XV2018</a:t>
            </a:r>
            <a:endParaRPr lang="en-US" dirty="0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940551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s-ES_tradnl" sz="5400" b="1" dirty="0"/>
              <a:t>INTEGRACIÓN DE FRANQUICIADOS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_tradnl" sz="2400" b="1" u="sng" dirty="0"/>
              <a:t>Respuesta a una evolución internacional</a:t>
            </a:r>
          </a:p>
          <a:p>
            <a:endParaRPr lang="es-ES_tradnl" sz="2400" b="1" u="sng" dirty="0"/>
          </a:p>
          <a:p>
            <a:pPr>
              <a:buFont typeface="Wingdings" panose="05000000000000000000" pitchFamily="2" charset="2"/>
              <a:buChar char="§"/>
            </a:pPr>
            <a:r>
              <a:rPr lang="es-ES_tradnl" sz="2400" b="1" dirty="0"/>
              <a:t> La Franquicia tiene 2 actores: Franquiciador y Franquiciado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s-ES_tradnl" sz="2400" b="1" dirty="0"/>
              <a:t> La UE no reconoce la representatividad de una sola de las partes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s-ES_tradnl" sz="2400" b="1" dirty="0"/>
              <a:t> La integración de ambas facilita las cosas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s-ES_tradnl" sz="2400" b="1" dirty="0"/>
              <a:t> En Europa ha empezado el cambio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s-ES_tradnl" sz="2400" b="1" dirty="0"/>
              <a:t> Es urgente plantearse la situación y darle respuesta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s-ES_tradnl" sz="2400" b="1" dirty="0"/>
              <a:t> Hay que arbitrar el “cómo” y el “cuando” de una integración ordenada </a:t>
            </a:r>
          </a:p>
          <a:p>
            <a:endParaRPr lang="es-ES_tradnl" sz="2400" b="1" dirty="0"/>
          </a:p>
          <a:p>
            <a:pPr marL="0" indent="0">
              <a:buNone/>
            </a:pPr>
            <a:endParaRPr lang="es-ES_tradnl" sz="2400" b="1" u="sng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Informe de Gestión. XXV Asamblea General AEF. XV2018</a:t>
            </a:r>
            <a:endParaRPr lang="en-US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3E31D-E2AB-40D1-8B51-AFA5AFEF393A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536207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s-ES_tradnl" sz="5400" b="1" dirty="0"/>
              <a:t>PARTICIPACIÓN INTERNACIONAL</a:t>
            </a:r>
          </a:p>
        </p:txBody>
      </p:sp>
      <p:graphicFrame>
        <p:nvGraphicFramePr>
          <p:cNvPr id="5" name="Marcador de contenido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55462910"/>
              </p:ext>
            </p:extLst>
          </p:nvPr>
        </p:nvGraphicFramePr>
        <p:xfrm>
          <a:off x="1097280" y="1845734"/>
          <a:ext cx="10058400" cy="397197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Informe de Gestión. XXV Asamblea General AEF. XV2018</a:t>
            </a:r>
            <a:endParaRPr lang="en-U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3E31D-E2AB-40D1-8B51-AFA5AFEF393A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7307150"/>
      </p:ext>
    </p:extLst>
  </p:cSld>
  <p:clrMapOvr>
    <a:masterClrMapping/>
  </p:clrMapOvr>
</p:sld>
</file>

<file path=ppt/theme/theme1.xml><?xml version="1.0" encoding="utf-8"?>
<a:theme xmlns:a="http://schemas.openxmlformats.org/drawingml/2006/main" name="Retrospección">
  <a:themeElements>
    <a:clrScheme name="Retrospect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1969</TotalTime>
  <Words>794</Words>
  <Application>Microsoft Office PowerPoint</Application>
  <PresentationFormat>Panorámica</PresentationFormat>
  <Paragraphs>126</Paragraphs>
  <Slides>15</Slides>
  <Notes>1</Notes>
  <HiddenSlides>0</HiddenSlides>
  <MMClips>0</MMClips>
  <ScaleCrop>false</ScaleCrop>
  <HeadingPairs>
    <vt:vector size="8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Servidores OLE incrustados</vt:lpstr>
      </vt:variant>
      <vt:variant>
        <vt:i4>1</vt:i4>
      </vt:variant>
      <vt:variant>
        <vt:lpstr>Títulos de diapositiva</vt:lpstr>
      </vt:variant>
      <vt:variant>
        <vt:i4>15</vt:i4>
      </vt:variant>
    </vt:vector>
  </HeadingPairs>
  <TitlesOfParts>
    <vt:vector size="21" baseType="lpstr">
      <vt:lpstr>Arial</vt:lpstr>
      <vt:lpstr>Calibri</vt:lpstr>
      <vt:lpstr>Calibri Light</vt:lpstr>
      <vt:lpstr>Wingdings</vt:lpstr>
      <vt:lpstr>Retrospección</vt:lpstr>
      <vt:lpstr>Adobe Acrobat Document</vt:lpstr>
      <vt:lpstr>XXV ASAMBLEA GENERAL ORDINARIA DE LA A.E.F</vt:lpstr>
      <vt:lpstr>INFORME DE GESTIÓN</vt:lpstr>
      <vt:lpstr>CLAVES</vt:lpstr>
      <vt:lpstr>CÓDIGO DEONTOLÓGICO</vt:lpstr>
      <vt:lpstr>CONFLICTIVIDAD</vt:lpstr>
      <vt:lpstr>OBSERVATORIO DE JURISPRUDENCIA</vt:lpstr>
      <vt:lpstr>RELACIONES INSTITUCIONALES</vt:lpstr>
      <vt:lpstr>INTEGRACIÓN DE FRANQUICIADOS</vt:lpstr>
      <vt:lpstr>PARTICIPACIÓN INTERNACIONAL</vt:lpstr>
      <vt:lpstr>PROYECCIÓN IBEROAMERICANA</vt:lpstr>
      <vt:lpstr>CONGRESO FRANQUICIA FUTURA</vt:lpstr>
      <vt:lpstr>PUBLICACIONES</vt:lpstr>
      <vt:lpstr>ACTIVIDADES</vt:lpstr>
      <vt:lpstr>PROYECTOS 2018/2019</vt:lpstr>
      <vt:lpstr>¡GRACIAS!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XXIII ASAMBLEA GENERAL ORDINARIA DE LA A.E.F</dc:title>
  <dc:creator>Xavier</dc:creator>
  <cp:lastModifiedBy>Vallhonrat Xavier</cp:lastModifiedBy>
  <cp:revision>83</cp:revision>
  <cp:lastPrinted>2018-06-19T12:08:59Z</cp:lastPrinted>
  <dcterms:created xsi:type="dcterms:W3CDTF">2016-06-29T08:52:20Z</dcterms:created>
  <dcterms:modified xsi:type="dcterms:W3CDTF">2018-06-19T12:11:16Z</dcterms:modified>
</cp:coreProperties>
</file>