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4" r:id="rId2"/>
  </p:sldMasterIdLst>
  <p:notesMasterIdLst>
    <p:notesMasterId r:id="rId47"/>
  </p:notesMasterIdLst>
  <p:handoutMasterIdLst>
    <p:handoutMasterId r:id="rId48"/>
  </p:handoutMasterIdLst>
  <p:sldIdLst>
    <p:sldId id="256" r:id="rId3"/>
    <p:sldId id="269" r:id="rId4"/>
    <p:sldId id="292" r:id="rId5"/>
    <p:sldId id="268" r:id="rId6"/>
    <p:sldId id="266" r:id="rId7"/>
    <p:sldId id="275" r:id="rId8"/>
    <p:sldId id="267" r:id="rId9"/>
    <p:sldId id="297" r:id="rId10"/>
    <p:sldId id="276" r:id="rId11"/>
    <p:sldId id="272" r:id="rId12"/>
    <p:sldId id="271" r:id="rId13"/>
    <p:sldId id="311" r:id="rId14"/>
    <p:sldId id="265" r:id="rId15"/>
    <p:sldId id="277" r:id="rId16"/>
    <p:sldId id="305" r:id="rId17"/>
    <p:sldId id="301" r:id="rId18"/>
    <p:sldId id="270" r:id="rId19"/>
    <p:sldId id="280" r:id="rId20"/>
    <p:sldId id="281" r:id="rId21"/>
    <p:sldId id="293" r:id="rId22"/>
    <p:sldId id="282" r:id="rId23"/>
    <p:sldId id="325" r:id="rId24"/>
    <p:sldId id="324" r:id="rId25"/>
    <p:sldId id="326" r:id="rId26"/>
    <p:sldId id="309" r:id="rId27"/>
    <p:sldId id="328" r:id="rId28"/>
    <p:sldId id="327" r:id="rId29"/>
    <p:sldId id="307" r:id="rId30"/>
    <p:sldId id="329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283" r:id="rId39"/>
    <p:sldId id="284" r:id="rId40"/>
    <p:sldId id="303" r:id="rId41"/>
    <p:sldId id="279" r:id="rId42"/>
    <p:sldId id="302" r:id="rId43"/>
    <p:sldId id="290" r:id="rId44"/>
    <p:sldId id="291" r:id="rId45"/>
    <p:sldId id="298" r:id="rId46"/>
  </p:sldIdLst>
  <p:sldSz cx="12188825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422" userDrawn="1">
          <p15:clr>
            <a:srgbClr val="A4A3A4"/>
          </p15:clr>
        </p15:guide>
        <p15:guide id="14" pos="36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456" y="11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422"/>
        <p:guide pos="36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2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57418404992349E-2"/>
          <c:y val="5.5877477367903418E-2"/>
          <c:w val="0.89937070927216223"/>
          <c:h val="0.8696082974917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INGRESOS</c:v>
                </c:pt>
                <c:pt idx="1">
                  <c:v>GASTOS</c:v>
                </c:pt>
                <c:pt idx="2">
                  <c:v>RESULTADO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 formatCode="#,##0.00">
                  <c:v>287806.53999999998</c:v>
                </c:pt>
                <c:pt idx="1">
                  <c:v>269254</c:v>
                </c:pt>
                <c:pt idx="2" formatCode="#,##0.00">
                  <c:v>18552.54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D3-401E-841B-E9700B7D17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PRESUP.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INGRESOS</c:v>
                </c:pt>
                <c:pt idx="1">
                  <c:v>GASTOS</c:v>
                </c:pt>
                <c:pt idx="2">
                  <c:v>RESULTADO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290837</c:v>
                </c:pt>
                <c:pt idx="1">
                  <c:v>268530</c:v>
                </c:pt>
                <c:pt idx="2">
                  <c:v>22307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D3-401E-841B-E9700B7D17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00519552"/>
        <c:axId val="40053143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RESULTADO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INGRESOS</c:v>
                </c:pt>
                <c:pt idx="1">
                  <c:v>GASTOS</c:v>
                </c:pt>
                <c:pt idx="2">
                  <c:v>RESULTADO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D3-401E-841B-E9700B7D17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0519552"/>
        <c:axId val="400531432"/>
      </c:lineChart>
      <c:catAx>
        <c:axId val="400519552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0531432"/>
        <c:crosses val="autoZero"/>
        <c:auto val="1"/>
        <c:lblAlgn val="ctr"/>
        <c:lblOffset val="100"/>
        <c:noMultiLvlLbl val="0"/>
      </c:catAx>
      <c:valAx>
        <c:axId val="400531432"/>
        <c:scaling>
          <c:orientation val="minMax"/>
        </c:scaling>
        <c:delete val="0"/>
        <c:axPos val="l"/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0519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sideWall>
    <c:back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SOCIOS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JUNIO</c:v>
                </c:pt>
                <c:pt idx="7">
                  <c:v>PREVISTO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114</c:v>
                </c:pt>
                <c:pt idx="1">
                  <c:v>117</c:v>
                </c:pt>
                <c:pt idx="2">
                  <c:v>120</c:v>
                </c:pt>
                <c:pt idx="3">
                  <c:v>123</c:v>
                </c:pt>
                <c:pt idx="4">
                  <c:v>122</c:v>
                </c:pt>
                <c:pt idx="5">
                  <c:v>117</c:v>
                </c:pt>
                <c:pt idx="6">
                  <c:v>118</c:v>
                </c:pt>
                <c:pt idx="7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6-4D76-891B-927884B3B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3396080"/>
        <c:axId val="403400784"/>
        <c:axId val="0"/>
      </c:bar3DChart>
      <c:catAx>
        <c:axId val="40339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3400784"/>
        <c:crosses val="autoZero"/>
        <c:auto val="1"/>
        <c:lblAlgn val="ctr"/>
        <c:lblOffset val="100"/>
        <c:noMultiLvlLbl val="0"/>
      </c:catAx>
      <c:valAx>
        <c:axId val="40340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339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pattFill prst="pct5">
          <a:fgClr>
            <a:schemeClr val="accent1"/>
          </a:fgClr>
          <a:bgClr>
            <a:schemeClr val="bg1"/>
          </a:bgClr>
        </a:pattFill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sideWall>
    <c:backWall>
      <c:thickness val="0"/>
      <c:spPr>
        <a:pattFill prst="pct5">
          <a:fgClr>
            <a:schemeClr val="accent1"/>
          </a:fgClr>
          <a:bgClr>
            <a:schemeClr val="bg1"/>
          </a:bgClr>
        </a:pattFill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backWall>
    <c:plotArea>
      <c:layout>
        <c:manualLayout>
          <c:layoutTarget val="inner"/>
          <c:xMode val="edge"/>
          <c:yMode val="edge"/>
          <c:x val="5.8511074273610533E-2"/>
          <c:y val="2.1757430992515984E-2"/>
          <c:w val="0.91809711286089235"/>
          <c:h val="0.874398804173273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SEGUIDORES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UP DATE 2014</c:v>
                </c:pt>
                <c:pt idx="1">
                  <c:v>UP DATE 2015</c:v>
                </c:pt>
                <c:pt idx="2">
                  <c:v>UP DATE 2016</c:v>
                </c:pt>
                <c:pt idx="3">
                  <c:v>UP DATE 2017</c:v>
                </c:pt>
                <c:pt idx="4">
                  <c:v>UP DATE 2018</c:v>
                </c:pt>
              </c:strCache>
            </c:strRef>
          </c:cat>
          <c:val>
            <c:numRef>
              <c:f>Hoja1!$B$2:$B$6</c:f>
              <c:numCache>
                <c:formatCode>#,##0</c:formatCode>
                <c:ptCount val="5"/>
                <c:pt idx="0" formatCode="General">
                  <c:v>500</c:v>
                </c:pt>
                <c:pt idx="1">
                  <c:v>954</c:v>
                </c:pt>
                <c:pt idx="2">
                  <c:v>1177</c:v>
                </c:pt>
                <c:pt idx="3">
                  <c:v>1742</c:v>
                </c:pt>
                <c:pt idx="4">
                  <c:v>1899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7-4106-AD64-11C6AA0C5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3400000"/>
        <c:axId val="403401176"/>
        <c:axId val="0"/>
      </c:bar3DChart>
      <c:catAx>
        <c:axId val="40340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3401176"/>
        <c:crosses val="autoZero"/>
        <c:auto val="1"/>
        <c:lblAlgn val="ctr"/>
        <c:lblOffset val="100"/>
        <c:noMultiLvlLbl val="0"/>
      </c:catAx>
      <c:valAx>
        <c:axId val="403401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340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sideWall>
    <c:back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backWall>
    <c:plotArea>
      <c:layout>
        <c:manualLayout>
          <c:layoutTarget val="inner"/>
          <c:xMode val="edge"/>
          <c:yMode val="edge"/>
          <c:x val="5.8511074273610533E-2"/>
          <c:y val="2.1757430992515984E-2"/>
          <c:w val="0.91809711286089235"/>
          <c:h val="0.874398804173273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SEGUIDORES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JUNIO</c:v>
                </c:pt>
                <c:pt idx="1">
                  <c:v>DICIEMBRE</c:v>
                </c:pt>
                <c:pt idx="2">
                  <c:v>JUNIO</c:v>
                </c:pt>
                <c:pt idx="3">
                  <c:v>DICIEMBRE</c:v>
                </c:pt>
                <c:pt idx="4">
                  <c:v>jun-18</c:v>
                </c:pt>
              </c:strCache>
            </c:strRef>
          </c:cat>
          <c:val>
            <c:numRef>
              <c:f>Hoja1!$B$2:$B$6</c:f>
              <c:numCache>
                <c:formatCode>#,##0</c:formatCode>
                <c:ptCount val="5"/>
                <c:pt idx="0" formatCode="General">
                  <c:v>1300</c:v>
                </c:pt>
                <c:pt idx="1">
                  <c:v>1754</c:v>
                </c:pt>
                <c:pt idx="2">
                  <c:v>2577</c:v>
                </c:pt>
                <c:pt idx="3">
                  <c:v>3193</c:v>
                </c:pt>
                <c:pt idx="4" formatCode="General">
                  <c:v>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6-468E-90CE-53A427DE6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3397256"/>
        <c:axId val="403394904"/>
        <c:axId val="0"/>
      </c:bar3DChart>
      <c:catAx>
        <c:axId val="403397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3394904"/>
        <c:crosses val="autoZero"/>
        <c:auto val="1"/>
        <c:lblAlgn val="ctr"/>
        <c:lblOffset val="100"/>
        <c:noMultiLvlLbl val="0"/>
      </c:catAx>
      <c:valAx>
        <c:axId val="40339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339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7-43D8-8A95-91791BA761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7-43D8-8A95-91791BA761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7-43D8-8A95-91791BA761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7-43D8-8A95-91791BA761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CUOTAS</c:v>
                </c:pt>
                <c:pt idx="1">
                  <c:v>LIBROS</c:v>
                </c:pt>
                <c:pt idx="2">
                  <c:v>FERIAS</c:v>
                </c:pt>
                <c:pt idx="3">
                  <c:v>CONVENIOS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 formatCode="#,##0">
                  <c:v>226896.71</c:v>
                </c:pt>
                <c:pt idx="1">
                  <c:v>4123</c:v>
                </c:pt>
                <c:pt idx="2" formatCode="#,##0">
                  <c:v>19698</c:v>
                </c:pt>
                <c:pt idx="3">
                  <c:v>8991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C7-43D8-8A95-91791BA76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9508626953676"/>
          <c:y val="0.79911235835366312"/>
          <c:w val="0.65375186128375362"/>
          <c:h val="5.6731005988044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70C0"/>
                </a:solidFill>
              </a:rPr>
              <a:t>CONVENIOS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3101421779346454"/>
          <c:y val="0.21244948973553551"/>
          <c:w val="0.55180033415090635"/>
          <c:h val="0.7875505102644645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CONVENIOS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explosion val="10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solidFill>
                  <a:srgbClr val="0070C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E8-479A-8A07-6E1647B7566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rgbClr val="0070C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E8-479A-8A07-6E1647B7566B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solidFill>
                  <a:srgbClr val="0070C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EE8-479A-8A07-6E1647B7566B}"/>
              </c:ext>
            </c:extLst>
          </c:dPt>
          <c:dPt>
            <c:idx val="3"/>
            <c:bubble3D val="0"/>
            <c:spPr>
              <a:solidFill>
                <a:schemeClr val="accent1">
                  <a:tint val="30000"/>
                </a:schemeClr>
              </a:solidFill>
              <a:ln>
                <a:solidFill>
                  <a:srgbClr val="0070C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EE8-479A-8A07-6E1647B7566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FERIA VLA</c:v>
                </c:pt>
                <c:pt idx="1">
                  <c:v>FERIA MAD</c:v>
                </c:pt>
                <c:pt idx="2">
                  <c:v>CAJAMAR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 formatCode="#,##0">
                  <c:v>7830</c:v>
                </c:pt>
                <c:pt idx="1">
                  <c:v>11868</c:v>
                </c:pt>
                <c:pt idx="2" formatCode="#,##0">
                  <c:v>3619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E8-479A-8A07-6E1647B7566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1" dirty="0">
                <a:solidFill>
                  <a:srgbClr val="0070C0"/>
                </a:solidFill>
              </a:rPr>
              <a:t>LIBROS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258205486042455E-2"/>
          <c:y val="5.4584030263986616E-2"/>
          <c:w val="0.91628336842632829"/>
          <c:h val="0.9454159697360133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LIBROS</c:v>
                </c:pt>
              </c:strCache>
            </c:strRef>
          </c:tx>
          <c:explosion val="46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27-4B35-B545-428F5E1F89D0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27-4B35-B545-428F5E1F89D0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27-4B35-B545-428F5E1F89D0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827-4B35-B545-428F5E1F89D0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27-4B35-B545-428F5E1F89D0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27-4B35-B545-428F5E1F8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NACIONALES</c:v>
                </c:pt>
                <c:pt idx="1">
                  <c:v>INTERNACI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3603</c:v>
                </c:pt>
                <c:pt idx="1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27-4B35-B545-428F5E1F8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SOCIOS A.E.F.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explosion val="2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0E-4116-AD59-96C4DA089A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0E-4116-AD59-96C4DA089A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0E-4116-AD59-96C4DA089A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0E-4116-AD59-96C4DA089A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FRANQUICIADORES</c:v>
                </c:pt>
                <c:pt idx="1">
                  <c:v>COLABORADORES</c:v>
                </c:pt>
                <c:pt idx="2">
                  <c:v>INSTITUCIONALES</c:v>
                </c:pt>
                <c:pt idx="3">
                  <c:v>HONORIFICOS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118</c:v>
                </c:pt>
                <c:pt idx="1">
                  <c:v>74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0E-4116-AD59-96C4DA089AA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50E-4116-AD59-96C4DA089A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50E-4116-AD59-96C4DA089A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50E-4116-AD59-96C4DA089A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50E-4116-AD59-96C4DA089AAB}"/>
              </c:ext>
            </c:extLst>
          </c:dPt>
          <c:cat>
            <c:strRef>
              <c:f>Hoja1!$A$2:$A$5</c:f>
              <c:strCache>
                <c:ptCount val="4"/>
                <c:pt idx="0">
                  <c:v>FRANQUICIADORES</c:v>
                </c:pt>
                <c:pt idx="1">
                  <c:v>COLABORADORES</c:v>
                </c:pt>
                <c:pt idx="2">
                  <c:v>INSTITUCIONALES</c:v>
                </c:pt>
                <c:pt idx="3">
                  <c:v>HONORIFICOS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150E-4116-AD59-96C4DA089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sideWall>
    <c:back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backWall>
    <c:plotArea>
      <c:layout>
        <c:manualLayout>
          <c:layoutTarget val="inner"/>
          <c:xMode val="edge"/>
          <c:yMode val="edge"/>
          <c:x val="5.5557857899341527E-2"/>
          <c:y val="3.9320489482546045E-2"/>
          <c:w val="0.92836027075562921"/>
          <c:h val="0.885997929269934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SOCIOS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170</c:v>
                </c:pt>
                <c:pt idx="1">
                  <c:v>174</c:v>
                </c:pt>
                <c:pt idx="2">
                  <c:v>183</c:v>
                </c:pt>
                <c:pt idx="3">
                  <c:v>190</c:v>
                </c:pt>
                <c:pt idx="4">
                  <c:v>197</c:v>
                </c:pt>
                <c:pt idx="5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9-4040-9DFC-7B88CCADC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1635160"/>
        <c:axId val="401629672"/>
        <c:axId val="0"/>
      </c:bar3DChart>
      <c:catAx>
        <c:axId val="4016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1629672"/>
        <c:crosses val="autoZero"/>
        <c:auto val="1"/>
        <c:lblAlgn val="ctr"/>
        <c:lblOffset val="100"/>
        <c:noMultiLvlLbl val="0"/>
      </c:catAx>
      <c:valAx>
        <c:axId val="401629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16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41877203999804E-2"/>
          <c:y val="4.8744512317126273E-2"/>
          <c:w val="0.92822315347084683"/>
          <c:h val="0.74158539599590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FRANQUICIADORES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114</c:v>
                </c:pt>
                <c:pt idx="1">
                  <c:v>117</c:v>
                </c:pt>
                <c:pt idx="2">
                  <c:v>120</c:v>
                </c:pt>
                <c:pt idx="3">
                  <c:v>123</c:v>
                </c:pt>
                <c:pt idx="4">
                  <c:v>122</c:v>
                </c:pt>
                <c:pt idx="5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5-4899-92EA-1F6FBBE5E0A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COLABORADORES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Hoja1!$C$2:$C$7</c:f>
              <c:numCache>
                <c:formatCode>General</c:formatCode>
                <c:ptCount val="6"/>
                <c:pt idx="0">
                  <c:v>52</c:v>
                </c:pt>
                <c:pt idx="1">
                  <c:v>53</c:v>
                </c:pt>
                <c:pt idx="2">
                  <c:v>59</c:v>
                </c:pt>
                <c:pt idx="3">
                  <c:v>63</c:v>
                </c:pt>
                <c:pt idx="4">
                  <c:v>70</c:v>
                </c:pt>
                <c:pt idx="5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05-4899-92EA-1F6FBBE5E0A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HORORIFICOS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Hoja1!$D$2:$D$7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05-4899-92EA-1F6FBBE5E0A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INSTITUCIONALES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Hoja1!$E$2:$E$7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05-4899-92EA-1F6FBBE5E0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1630456"/>
        <c:axId val="401630848"/>
      </c:barChart>
      <c:catAx>
        <c:axId val="401630456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1630848"/>
        <c:crosses val="autoZero"/>
        <c:auto val="1"/>
        <c:lblAlgn val="ctr"/>
        <c:lblOffset val="100"/>
        <c:noMultiLvlLbl val="0"/>
      </c:catAx>
      <c:valAx>
        <c:axId val="40163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1630456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70C0"/>
                </a:solidFill>
              </a:rPr>
              <a:t>DATOS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DATOS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CD-4D87-94E8-61E7559413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3CD-4D87-94E8-61E7559413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3CD-4D87-94E8-61E7559413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3CD-4D87-94E8-61E7559413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3CD-4D87-94E8-61E7559413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3CD-4D87-94E8-61E7559413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Hoja1!$A$2:$A$7</c:f>
              <c:strCache>
                <c:ptCount val="6"/>
                <c:pt idx="0">
                  <c:v>ESTUDIO NACIONAL</c:v>
                </c:pt>
                <c:pt idx="1">
                  <c:v>ESTUDIO INTERNACIOANL</c:v>
                </c:pt>
                <c:pt idx="2">
                  <c:v>COMUNIDAD MADRID</c:v>
                </c:pt>
                <c:pt idx="3">
                  <c:v>OBSERVATORIO</c:v>
                </c:pt>
                <c:pt idx="4">
                  <c:v>CODIGO DEONT.</c:v>
                </c:pt>
                <c:pt idx="5">
                  <c:v>RESTO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282</c:v>
                </c:pt>
                <c:pt idx="1">
                  <c:v>181</c:v>
                </c:pt>
                <c:pt idx="2">
                  <c:v>82</c:v>
                </c:pt>
                <c:pt idx="3">
                  <c:v>95</c:v>
                </c:pt>
                <c:pt idx="4">
                  <c:v>71</c:v>
                </c:pt>
                <c:pt idx="5">
                  <c:v>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3CD-4D87-94E8-61E75594133F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sideWall>
    <c:back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SOCIOS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170</c:v>
                </c:pt>
                <c:pt idx="1">
                  <c:v>174</c:v>
                </c:pt>
                <c:pt idx="2">
                  <c:v>183</c:v>
                </c:pt>
                <c:pt idx="3">
                  <c:v>190</c:v>
                </c:pt>
                <c:pt idx="4">
                  <c:v>197</c:v>
                </c:pt>
                <c:pt idx="5">
                  <c:v>196</c:v>
                </c:pt>
                <c:pt idx="6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1-4433-959D-D44BEE772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2570872"/>
        <c:axId val="403400392"/>
        <c:axId val="0"/>
      </c:bar3DChart>
      <c:catAx>
        <c:axId val="40257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3400392"/>
        <c:crosses val="autoZero"/>
        <c:auto val="1"/>
        <c:lblAlgn val="ctr"/>
        <c:lblOffset val="100"/>
        <c:noMultiLvlLbl val="0"/>
      </c:catAx>
      <c:valAx>
        <c:axId val="40340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257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38CBC9-AC6B-457D-9F63-4D1AB8E7793E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A.E.F.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02DFC051-974F-4AF1-85DB-FFF5F1CCD57A}" type="parTrans" cxnId="{F68BA8B4-E5E5-4A12-9338-5CF5693ADCA2}">
      <dgm:prSet/>
      <dgm:spPr/>
      <dgm:t>
        <a:bodyPr/>
        <a:lstStyle/>
        <a:p>
          <a:endParaRPr lang="en-US"/>
        </a:p>
      </dgm:t>
    </dgm:pt>
    <dgm:pt modelId="{7ACF197E-8A7D-4D14-A941-EE15BE87306C}" type="sibTrans" cxnId="{F68BA8B4-E5E5-4A12-9338-5CF5693ADCA2}">
      <dgm:prSet/>
      <dgm:spPr/>
      <dgm:t>
        <a:bodyPr/>
        <a:lstStyle/>
        <a:p>
          <a:endParaRPr lang="en-US"/>
        </a:p>
      </dgm:t>
    </dgm:pt>
    <dgm:pt modelId="{50789F86-D3CE-4C0B-B830-60161BD38E85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SOCIOS      87%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6D6B568F-9C4B-44DB-A886-035491FEC9C2}" type="parTrans" cxnId="{1593062C-A63F-4042-94C9-FF0880BD82E8}">
      <dgm:prSet/>
      <dgm:spPr/>
      <dgm:t>
        <a:bodyPr/>
        <a:lstStyle/>
        <a:p>
          <a:endParaRPr lang="en-US"/>
        </a:p>
      </dgm:t>
    </dgm:pt>
    <dgm:pt modelId="{775D1C29-7B88-46A3-9FAD-95EFDC006E81}" type="sibTrans" cxnId="{1593062C-A63F-4042-94C9-FF0880BD82E8}">
      <dgm:prSet/>
      <dgm:spPr/>
      <dgm:t>
        <a:bodyPr/>
        <a:lstStyle/>
        <a:p>
          <a:endParaRPr lang="en-US"/>
        </a:p>
      </dgm:t>
    </dgm:pt>
    <dgm:pt modelId="{87E6D3C0-9C36-4C9B-9EE4-FCB2F172CF62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LIBROS        2%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1916856A-C084-48E2-AF18-70269AD79DF2}" type="parTrans" cxnId="{EB3E6C57-F560-450F-B619-F6F67905927D}">
      <dgm:prSet/>
      <dgm:spPr/>
      <dgm:t>
        <a:bodyPr/>
        <a:lstStyle/>
        <a:p>
          <a:endParaRPr lang="en-US"/>
        </a:p>
      </dgm:t>
    </dgm:pt>
    <dgm:pt modelId="{5C1F42F6-070E-4EBA-8EBC-C32D27C49363}" type="sibTrans" cxnId="{EB3E6C57-F560-450F-B619-F6F67905927D}">
      <dgm:prSet/>
      <dgm:spPr/>
      <dgm:t>
        <a:bodyPr/>
        <a:lstStyle/>
        <a:p>
          <a:endParaRPr lang="en-US"/>
        </a:p>
      </dgm:t>
    </dgm:pt>
    <dgm:pt modelId="{20EB584B-A7B7-43D9-BF6A-2C9338C05B4D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CONVENIOS 3%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6E0D28F6-A05C-413F-A991-03D9F094F998}" type="parTrans" cxnId="{FBE6BCEA-0F85-486D-B532-D55CCA25A01D}">
      <dgm:prSet/>
      <dgm:spPr/>
      <dgm:t>
        <a:bodyPr/>
        <a:lstStyle/>
        <a:p>
          <a:endParaRPr lang="en-US"/>
        </a:p>
      </dgm:t>
    </dgm:pt>
    <dgm:pt modelId="{B04B74A7-039D-46F2-A30E-0D07E04CAE1A}" type="sibTrans" cxnId="{FBE6BCEA-0F85-486D-B532-D55CCA25A01D}">
      <dgm:prSet/>
      <dgm:spPr/>
      <dgm:t>
        <a:bodyPr/>
        <a:lstStyle/>
        <a:p>
          <a:endParaRPr lang="en-US"/>
        </a:p>
      </dgm:t>
    </dgm:pt>
    <dgm:pt modelId="{1394FE68-DD94-42A9-9B56-0DA5B42669CA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FERIAS        8%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273A66EE-0D8B-4236-8AA2-066B25E59E0E}" type="parTrans" cxnId="{3456ADA2-B353-4AC9-B8D5-397EC21818CD}">
      <dgm:prSet/>
      <dgm:spPr/>
      <dgm:t>
        <a:bodyPr/>
        <a:lstStyle/>
        <a:p>
          <a:endParaRPr lang="es-ES"/>
        </a:p>
      </dgm:t>
    </dgm:pt>
    <dgm:pt modelId="{74D93C63-EA09-42FB-95E5-B440CAA9D731}" type="sibTrans" cxnId="{3456ADA2-B353-4AC9-B8D5-397EC21818CD}">
      <dgm:prSet/>
      <dgm:spPr/>
      <dgm:t>
        <a:bodyPr/>
        <a:lstStyle/>
        <a:p>
          <a:endParaRPr lang="es-ES"/>
        </a:p>
      </dgm:t>
    </dgm:pt>
    <dgm:pt modelId="{0E82C14E-3805-4002-B79E-479EC0437D49}" type="pres">
      <dgm:prSet presAssocID="{B8060F7B-9920-4F24-BE71-F0E4E3B7B9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7C4F59-7959-49B8-80F4-519AEB68CE0B}" type="pres">
      <dgm:prSet presAssocID="{AA38CBC9-AC6B-457D-9F63-4D1AB8E7793E}" presName="node" presStyleLbl="node1" presStyleIdx="0" presStyleCnt="1" custRadScaleRad="82612" custRadScaleInc="100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E6BCEA-0F85-486D-B532-D55CCA25A01D}" srcId="{AA38CBC9-AC6B-457D-9F63-4D1AB8E7793E}" destId="{20EB584B-A7B7-43D9-BF6A-2C9338C05B4D}" srcOrd="3" destOrd="0" parTransId="{6E0D28F6-A05C-413F-A991-03D9F094F998}" sibTransId="{B04B74A7-039D-46F2-A30E-0D07E04CAE1A}"/>
    <dgm:cxn modelId="{4A9A66C8-D5DD-4833-A7EE-C4D1A51598E7}" type="presOf" srcId="{AA38CBC9-AC6B-457D-9F63-4D1AB8E7793E}" destId="{7E7C4F59-7959-49B8-80F4-519AEB68CE0B}" srcOrd="0" destOrd="0" presId="urn:microsoft.com/office/officeart/2005/8/layout/cycle7"/>
    <dgm:cxn modelId="{DD7CCA6E-CFEC-4998-B28E-2045205471BD}" type="presOf" srcId="{B8060F7B-9920-4F24-BE71-F0E4E3B7B934}" destId="{0E82C14E-3805-4002-B79E-479EC0437D49}" srcOrd="0" destOrd="0" presId="urn:microsoft.com/office/officeart/2005/8/layout/cycle7"/>
    <dgm:cxn modelId="{207BF0BF-BD2D-44B5-B136-2629A575406D}" type="presOf" srcId="{20EB584B-A7B7-43D9-BF6A-2C9338C05B4D}" destId="{7E7C4F59-7959-49B8-80F4-519AEB68CE0B}" srcOrd="0" destOrd="4" presId="urn:microsoft.com/office/officeart/2005/8/layout/cycle7"/>
    <dgm:cxn modelId="{86CCD3F5-BDF3-456D-AF40-752B9A3F9C74}" type="presOf" srcId="{50789F86-D3CE-4C0B-B830-60161BD38E85}" destId="{7E7C4F59-7959-49B8-80F4-519AEB68CE0B}" srcOrd="0" destOrd="1" presId="urn:microsoft.com/office/officeart/2005/8/layout/cycle7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3456ADA2-B353-4AC9-B8D5-397EC21818CD}" srcId="{AA38CBC9-AC6B-457D-9F63-4D1AB8E7793E}" destId="{1394FE68-DD94-42A9-9B56-0DA5B42669CA}" srcOrd="1" destOrd="0" parTransId="{273A66EE-0D8B-4236-8AA2-066B25E59E0E}" sibTransId="{74D93C63-EA09-42FB-95E5-B440CAA9D731}"/>
    <dgm:cxn modelId="{E7357CD1-E2AF-4CEA-A6FF-0848F5A90598}" type="presOf" srcId="{1394FE68-DD94-42A9-9B56-0DA5B42669CA}" destId="{7E7C4F59-7959-49B8-80F4-519AEB68CE0B}" srcOrd="0" destOrd="2" presId="urn:microsoft.com/office/officeart/2005/8/layout/cycle7"/>
    <dgm:cxn modelId="{7DB1F6BC-9CBA-4751-9BDF-2E7A3DE10D82}" type="presOf" srcId="{87E6D3C0-9C36-4C9B-9EE4-FCB2F172CF62}" destId="{7E7C4F59-7959-49B8-80F4-519AEB68CE0B}" srcOrd="0" destOrd="3" presId="urn:microsoft.com/office/officeart/2005/8/layout/cycle7"/>
    <dgm:cxn modelId="{EB3E6C57-F560-450F-B619-F6F67905927D}" srcId="{AA38CBC9-AC6B-457D-9F63-4D1AB8E7793E}" destId="{87E6D3C0-9C36-4C9B-9EE4-FCB2F172CF62}" srcOrd="2" destOrd="0" parTransId="{1916856A-C084-48E2-AF18-70269AD79DF2}" sibTransId="{5C1F42F6-070E-4EBA-8EBC-C32D27C49363}"/>
    <dgm:cxn modelId="{688EB577-AADF-419F-A431-BCDBBC0459F0}" type="presParOf" srcId="{0E82C14E-3805-4002-B79E-479EC0437D49}" destId="{7E7C4F59-7959-49B8-80F4-519AEB68CE0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38CBC9-AC6B-457D-9F63-4D1AB8E7793E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A.E.F.    196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02DFC051-974F-4AF1-85DB-FFF5F1CCD57A}" type="parTrans" cxnId="{F68BA8B4-E5E5-4A12-9338-5CF5693ADCA2}">
      <dgm:prSet/>
      <dgm:spPr/>
      <dgm:t>
        <a:bodyPr/>
        <a:lstStyle/>
        <a:p>
          <a:endParaRPr lang="en-US"/>
        </a:p>
      </dgm:t>
    </dgm:pt>
    <dgm:pt modelId="{7ACF197E-8A7D-4D14-A941-EE15BE87306C}" type="sibTrans" cxnId="{F68BA8B4-E5E5-4A12-9338-5CF5693ADCA2}">
      <dgm:prSet/>
      <dgm:spPr/>
      <dgm:t>
        <a:bodyPr/>
        <a:lstStyle/>
        <a:p>
          <a:endParaRPr lang="en-US"/>
        </a:p>
      </dgm:t>
    </dgm:pt>
    <dgm:pt modelId="{50789F86-D3CE-4C0B-B830-60161BD38E85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FRANQUICIADORES      118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6D6B568F-9C4B-44DB-A886-035491FEC9C2}" type="parTrans" cxnId="{1593062C-A63F-4042-94C9-FF0880BD82E8}">
      <dgm:prSet/>
      <dgm:spPr/>
      <dgm:t>
        <a:bodyPr/>
        <a:lstStyle/>
        <a:p>
          <a:endParaRPr lang="en-US"/>
        </a:p>
      </dgm:t>
    </dgm:pt>
    <dgm:pt modelId="{775D1C29-7B88-46A3-9FAD-95EFDC006E81}" type="sibTrans" cxnId="{1593062C-A63F-4042-94C9-FF0880BD82E8}">
      <dgm:prSet/>
      <dgm:spPr/>
      <dgm:t>
        <a:bodyPr/>
        <a:lstStyle/>
        <a:p>
          <a:endParaRPr lang="en-US"/>
        </a:p>
      </dgm:t>
    </dgm:pt>
    <dgm:pt modelId="{87E6D3C0-9C36-4C9B-9EE4-FCB2F172CF62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COLABORADORES           </a:t>
          </a:r>
        </a:p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74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1916856A-C084-48E2-AF18-70269AD79DF2}" type="parTrans" cxnId="{EB3E6C57-F560-450F-B619-F6F67905927D}">
      <dgm:prSet/>
      <dgm:spPr/>
      <dgm:t>
        <a:bodyPr/>
        <a:lstStyle/>
        <a:p>
          <a:endParaRPr lang="en-US"/>
        </a:p>
      </dgm:t>
    </dgm:pt>
    <dgm:pt modelId="{5C1F42F6-070E-4EBA-8EBC-C32D27C49363}" type="sibTrans" cxnId="{EB3E6C57-F560-450F-B619-F6F67905927D}">
      <dgm:prSet/>
      <dgm:spPr/>
      <dgm:t>
        <a:bodyPr/>
        <a:lstStyle/>
        <a:p>
          <a:endParaRPr lang="en-US"/>
        </a:p>
      </dgm:t>
    </dgm:pt>
    <dgm:pt modelId="{20EB584B-A7B7-43D9-BF6A-2C9338C05B4D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INSTITUCIONALES             1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6E0D28F6-A05C-413F-A991-03D9F094F998}" type="parTrans" cxnId="{FBE6BCEA-0F85-486D-B532-D55CCA25A01D}">
      <dgm:prSet/>
      <dgm:spPr/>
      <dgm:t>
        <a:bodyPr/>
        <a:lstStyle/>
        <a:p>
          <a:endParaRPr lang="en-US"/>
        </a:p>
      </dgm:t>
    </dgm:pt>
    <dgm:pt modelId="{B04B74A7-039D-46F2-A30E-0D07E04CAE1A}" type="sibTrans" cxnId="{FBE6BCEA-0F85-486D-B532-D55CCA25A01D}">
      <dgm:prSet/>
      <dgm:spPr/>
      <dgm:t>
        <a:bodyPr/>
        <a:lstStyle/>
        <a:p>
          <a:endParaRPr lang="en-US"/>
        </a:p>
      </dgm:t>
    </dgm:pt>
    <dgm:pt modelId="{BED05283-4B58-4214-B1FA-3BF633F59DAC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HONORIFICOS                   3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9A263C5D-C027-4E00-B0CD-24439CFBBEC7}" type="parTrans" cxnId="{053E7304-D6E2-4252-908C-5E7F16F5D32D}">
      <dgm:prSet/>
      <dgm:spPr/>
      <dgm:t>
        <a:bodyPr/>
        <a:lstStyle/>
        <a:p>
          <a:endParaRPr lang="es-ES"/>
        </a:p>
      </dgm:t>
    </dgm:pt>
    <dgm:pt modelId="{D8E13AFC-D54E-458C-912D-8CC2C734C840}" type="sibTrans" cxnId="{053E7304-D6E2-4252-908C-5E7F16F5D32D}">
      <dgm:prSet/>
      <dgm:spPr/>
      <dgm:t>
        <a:bodyPr/>
        <a:lstStyle/>
        <a:p>
          <a:endParaRPr lang="es-ES"/>
        </a:p>
      </dgm: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/>
      <dgm:spPr/>
      <dgm:t>
        <a:bodyPr/>
        <a:lstStyle/>
        <a:p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RadScaleRad="100219" custRadScaleInc="-3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47483F4-A241-4F96-86D9-4550EEBEE19C}" type="pres">
      <dgm:prSet presAssocID="{BED05283-4B58-4214-B1FA-3BF633F59D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553247-DFC6-4BAC-836D-F4A34C32A8B8}" type="pres">
      <dgm:prSet presAssocID="{BED05283-4B58-4214-B1FA-3BF633F59DAC}" presName="dummy" presStyleCnt="0"/>
      <dgm:spPr/>
    </dgm:pt>
    <dgm:pt modelId="{D2E3EA8F-E7B7-4398-8FA5-124AFCC2F2D0}" type="pres">
      <dgm:prSet presAssocID="{D8E13AFC-D54E-458C-912D-8CC2C734C840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942190B8-55FC-4D4C-96F9-5154903F57BF}" type="presOf" srcId="{AA38CBC9-AC6B-457D-9F63-4D1AB8E7793E}" destId="{D2BB9C9C-582A-4226-99A2-A6A4B7AD887A}" srcOrd="0" destOrd="0" presId="urn:microsoft.com/office/officeart/2005/8/layout/radial6"/>
    <dgm:cxn modelId="{2F7BCFAF-96DE-40DA-ACFA-E82895B35A83}" type="presOf" srcId="{BED05283-4B58-4214-B1FA-3BF633F59DAC}" destId="{747483F4-A241-4F96-86D9-4550EEBEE19C}" srcOrd="0" destOrd="0" presId="urn:microsoft.com/office/officeart/2005/8/layout/radial6"/>
    <dgm:cxn modelId="{924DA377-1385-4FE3-BBD1-C1A82C220007}" type="presOf" srcId="{D8E13AFC-D54E-458C-912D-8CC2C734C840}" destId="{D2E3EA8F-E7B7-4398-8FA5-124AFCC2F2D0}" srcOrd="0" destOrd="0" presId="urn:microsoft.com/office/officeart/2005/8/layout/radial6"/>
    <dgm:cxn modelId="{34965149-F1D1-42DF-AA31-7A2249F2A640}" type="presOf" srcId="{B04B74A7-039D-46F2-A30E-0D07E04CAE1A}" destId="{53B5DF5F-8B8B-41EF-8531-276CBECDCAB4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21DD4EC7-BCE2-4450-BF59-B396AE498B98}" type="presOf" srcId="{775D1C29-7B88-46A3-9FAD-95EFDC006E81}" destId="{65DE7562-7D1C-4B0F-8927-12F8E6C5F5AF}" srcOrd="0" destOrd="0" presId="urn:microsoft.com/office/officeart/2005/8/layout/radial6"/>
    <dgm:cxn modelId="{9A03D9A8-57C3-4220-9467-124E916F12AA}" type="presOf" srcId="{5C1F42F6-070E-4EBA-8EBC-C32D27C49363}" destId="{22CB3940-637A-4C32-AB7F-CFAD929A59AB}" srcOrd="0" destOrd="0" presId="urn:microsoft.com/office/officeart/2005/8/layout/radial6"/>
    <dgm:cxn modelId="{6C9F4A8B-CF48-4D31-B8E5-D3D48B6F478A}" type="presOf" srcId="{87E6D3C0-9C36-4C9B-9EE4-FCB2F172CF62}" destId="{1C226D9E-C8BD-43C0-B5A7-66592C02513E}" srcOrd="0" destOrd="0" presId="urn:microsoft.com/office/officeart/2005/8/layout/radial6"/>
    <dgm:cxn modelId="{DDEA8A37-F845-40C5-AFAD-D198E514B98B}" type="presOf" srcId="{20EB584B-A7B7-43D9-BF6A-2C9338C05B4D}" destId="{29DFD080-5F1B-4B82-A3B2-DA9D6DF3694E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053E7304-D6E2-4252-908C-5E7F16F5D32D}" srcId="{AA38CBC9-AC6B-457D-9F63-4D1AB8E7793E}" destId="{BED05283-4B58-4214-B1FA-3BF633F59DAC}" srcOrd="3" destOrd="0" parTransId="{9A263C5D-C027-4E00-B0CD-24439CFBBEC7}" sibTransId="{D8E13AFC-D54E-458C-912D-8CC2C734C840}"/>
    <dgm:cxn modelId="{7CC7580A-1C43-45CA-B4BE-915FF656AFC1}" type="presOf" srcId="{50789F86-D3CE-4C0B-B830-60161BD38E85}" destId="{0B9D5D8D-AE9B-4E3C-8081-7E5A4C702F02}" srcOrd="0" destOrd="0" presId="urn:microsoft.com/office/officeart/2005/8/layout/radial6"/>
    <dgm:cxn modelId="{6F3F2B48-197D-40E0-B675-0FD90A52EE46}" type="presOf" srcId="{B8060F7B-9920-4F24-BE71-F0E4E3B7B934}" destId="{B0C37B97-914B-49F2-84E5-94B39EF2352F}" srcOrd="0" destOrd="0" presId="urn:microsoft.com/office/officeart/2005/8/layout/radial6"/>
    <dgm:cxn modelId="{2760A582-754A-4A55-9F91-8727367D093B}" type="presParOf" srcId="{B0C37B97-914B-49F2-84E5-94B39EF2352F}" destId="{D2BB9C9C-582A-4226-99A2-A6A4B7AD887A}" srcOrd="0" destOrd="0" presId="urn:microsoft.com/office/officeart/2005/8/layout/radial6"/>
    <dgm:cxn modelId="{A6069EC6-1A24-4EBB-955C-42ECFCD9A52B}" type="presParOf" srcId="{B0C37B97-914B-49F2-84E5-94B39EF2352F}" destId="{0B9D5D8D-AE9B-4E3C-8081-7E5A4C702F02}" srcOrd="1" destOrd="0" presId="urn:microsoft.com/office/officeart/2005/8/layout/radial6"/>
    <dgm:cxn modelId="{543758A5-FD56-4638-8247-C9E0DD3ED4B3}" type="presParOf" srcId="{B0C37B97-914B-49F2-84E5-94B39EF2352F}" destId="{E8755371-EE00-4D9C-9546-B5D2DEB3691D}" srcOrd="2" destOrd="0" presId="urn:microsoft.com/office/officeart/2005/8/layout/radial6"/>
    <dgm:cxn modelId="{9626C405-4237-4E72-A14A-ADE15466F785}" type="presParOf" srcId="{B0C37B97-914B-49F2-84E5-94B39EF2352F}" destId="{65DE7562-7D1C-4B0F-8927-12F8E6C5F5AF}" srcOrd="3" destOrd="0" presId="urn:microsoft.com/office/officeart/2005/8/layout/radial6"/>
    <dgm:cxn modelId="{AA8AB8DB-7E11-424B-9600-D1C9F2293424}" type="presParOf" srcId="{B0C37B97-914B-49F2-84E5-94B39EF2352F}" destId="{1C226D9E-C8BD-43C0-B5A7-66592C02513E}" srcOrd="4" destOrd="0" presId="urn:microsoft.com/office/officeart/2005/8/layout/radial6"/>
    <dgm:cxn modelId="{78BEA683-360F-47AE-A5C2-91591789FE3E}" type="presParOf" srcId="{B0C37B97-914B-49F2-84E5-94B39EF2352F}" destId="{2E93314B-ED13-4B02-B199-BBF658DCCBEE}" srcOrd="5" destOrd="0" presId="urn:microsoft.com/office/officeart/2005/8/layout/radial6"/>
    <dgm:cxn modelId="{4B7F4089-C62E-4257-917C-4E086EC1CAB9}" type="presParOf" srcId="{B0C37B97-914B-49F2-84E5-94B39EF2352F}" destId="{22CB3940-637A-4C32-AB7F-CFAD929A59AB}" srcOrd="6" destOrd="0" presId="urn:microsoft.com/office/officeart/2005/8/layout/radial6"/>
    <dgm:cxn modelId="{5B974BC5-A5AB-446D-A50C-123E51740217}" type="presParOf" srcId="{B0C37B97-914B-49F2-84E5-94B39EF2352F}" destId="{29DFD080-5F1B-4B82-A3B2-DA9D6DF3694E}" srcOrd="7" destOrd="0" presId="urn:microsoft.com/office/officeart/2005/8/layout/radial6"/>
    <dgm:cxn modelId="{6130BD26-5C9F-4F18-B435-67D25073CABE}" type="presParOf" srcId="{B0C37B97-914B-49F2-84E5-94B39EF2352F}" destId="{3C0BB87F-E2C7-4D7C-BF8F-45EA9A4A93F1}" srcOrd="8" destOrd="0" presId="urn:microsoft.com/office/officeart/2005/8/layout/radial6"/>
    <dgm:cxn modelId="{F75BA1CF-00A0-4E03-9DEC-4D89D0FFF057}" type="presParOf" srcId="{B0C37B97-914B-49F2-84E5-94B39EF2352F}" destId="{53B5DF5F-8B8B-41EF-8531-276CBECDCAB4}" srcOrd="9" destOrd="0" presId="urn:microsoft.com/office/officeart/2005/8/layout/radial6"/>
    <dgm:cxn modelId="{2BBEBD93-96FF-478E-9A88-4957B1ECE1DC}" type="presParOf" srcId="{B0C37B97-914B-49F2-84E5-94B39EF2352F}" destId="{747483F4-A241-4F96-86D9-4550EEBEE19C}" srcOrd="10" destOrd="0" presId="urn:microsoft.com/office/officeart/2005/8/layout/radial6"/>
    <dgm:cxn modelId="{9B48722D-ABFF-4FCA-A925-364577BEB4BF}" type="presParOf" srcId="{B0C37B97-914B-49F2-84E5-94B39EF2352F}" destId="{77553247-DFC6-4BAC-836D-F4A34C32A8B8}" srcOrd="11" destOrd="0" presId="urn:microsoft.com/office/officeart/2005/8/layout/radial6"/>
    <dgm:cxn modelId="{4F264F12-8733-44AB-A6DD-B00B33D95E7F}" type="presParOf" srcId="{B0C37B97-914B-49F2-84E5-94B39EF2352F}" destId="{D2E3EA8F-E7B7-4398-8FA5-124AFCC2F2D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38CBC9-AC6B-457D-9F63-4D1AB8E7793E}">
      <dgm:prSet phldrT="[Text]"/>
      <dgm:spPr/>
      <dgm:t>
        <a:bodyPr/>
        <a:lstStyle/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A.E.F.  1867</a:t>
          </a:r>
          <a:endParaRPr lang="es-ES" sz="1800" b="1" i="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gm:t>
    </dgm:pt>
    <dgm:pt modelId="{02DFC051-974F-4AF1-85DB-FFF5F1CCD57A}" type="parTrans" cxnId="{F68BA8B4-E5E5-4A12-9338-5CF5693ADCA2}">
      <dgm:prSet/>
      <dgm:spPr/>
      <dgm:t>
        <a:bodyPr/>
        <a:lstStyle/>
        <a:p>
          <a:endParaRPr lang="en-US" b="1"/>
        </a:p>
      </dgm:t>
    </dgm:pt>
    <dgm:pt modelId="{7ACF197E-8A7D-4D14-A941-EE15BE87306C}" type="sibTrans" cxnId="{F68BA8B4-E5E5-4A12-9338-5CF5693ADCA2}">
      <dgm:prSet/>
      <dgm:spPr/>
      <dgm:t>
        <a:bodyPr/>
        <a:lstStyle/>
        <a:p>
          <a:endParaRPr lang="en-US" b="1"/>
        </a:p>
      </dgm:t>
    </dgm:pt>
    <dgm:pt modelId="{50789F86-D3CE-4C0B-B830-60161BD38E85}">
      <dgm:prSet phldrT="[Text]" custT="1"/>
      <dgm:spPr/>
      <dgm:t>
        <a:bodyPr/>
        <a:lstStyle/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ESTUDIO NACIONAL</a:t>
          </a:r>
        </a:p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282</a:t>
          </a:r>
          <a:endParaRPr lang="es-ES" sz="1800" b="1" i="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gm:t>
    </dgm:pt>
    <dgm:pt modelId="{6D6B568F-9C4B-44DB-A886-035491FEC9C2}" type="parTrans" cxnId="{1593062C-A63F-4042-94C9-FF0880BD82E8}">
      <dgm:prSet/>
      <dgm:spPr/>
      <dgm:t>
        <a:bodyPr/>
        <a:lstStyle/>
        <a:p>
          <a:endParaRPr lang="en-US" b="1"/>
        </a:p>
      </dgm:t>
    </dgm:pt>
    <dgm:pt modelId="{775D1C29-7B88-46A3-9FAD-95EFDC006E81}" type="sibTrans" cxnId="{1593062C-A63F-4042-94C9-FF0880BD82E8}">
      <dgm:prSet/>
      <dgm:spPr/>
      <dgm:t>
        <a:bodyPr/>
        <a:lstStyle/>
        <a:p>
          <a:endParaRPr lang="en-US" b="1"/>
        </a:p>
      </dgm:t>
    </dgm:pt>
    <dgm:pt modelId="{87E6D3C0-9C36-4C9B-9EE4-FCB2F172CF62}">
      <dgm:prSet phldrT="[Text]"/>
      <dgm:spPr/>
      <dgm:t>
        <a:bodyPr/>
        <a:lstStyle/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ESTUDIO INTERNACIONAL 181</a:t>
          </a:r>
          <a:endParaRPr lang="es-ES" sz="1800" b="1" i="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gm:t>
    </dgm:pt>
    <dgm:pt modelId="{1916856A-C084-48E2-AF18-70269AD79DF2}" type="parTrans" cxnId="{EB3E6C57-F560-450F-B619-F6F67905927D}">
      <dgm:prSet/>
      <dgm:spPr/>
      <dgm:t>
        <a:bodyPr/>
        <a:lstStyle/>
        <a:p>
          <a:endParaRPr lang="en-US" b="1"/>
        </a:p>
      </dgm:t>
    </dgm:pt>
    <dgm:pt modelId="{5C1F42F6-070E-4EBA-8EBC-C32D27C49363}" type="sibTrans" cxnId="{EB3E6C57-F560-450F-B619-F6F67905927D}">
      <dgm:prSet/>
      <dgm:spPr/>
      <dgm:t>
        <a:bodyPr/>
        <a:lstStyle/>
        <a:p>
          <a:endParaRPr lang="en-US" b="1"/>
        </a:p>
      </dgm:t>
    </dgm:pt>
    <dgm:pt modelId="{20EB584B-A7B7-43D9-BF6A-2C9338C05B4D}">
      <dgm:prSet phldrT="[Text]" custT="1"/>
      <dgm:spPr/>
      <dgm:t>
        <a:bodyPr/>
        <a:lstStyle/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NUEVO CODIGO DEONTOLOGICO</a:t>
          </a:r>
        </a:p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71</a:t>
          </a:r>
          <a:endParaRPr lang="es-ES" sz="1800" b="1" i="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gm:t>
    </dgm:pt>
    <dgm:pt modelId="{6E0D28F6-A05C-413F-A991-03D9F094F998}" type="parTrans" cxnId="{FBE6BCEA-0F85-486D-B532-D55CCA25A01D}">
      <dgm:prSet/>
      <dgm:spPr/>
      <dgm:t>
        <a:bodyPr/>
        <a:lstStyle/>
        <a:p>
          <a:endParaRPr lang="en-US" b="1"/>
        </a:p>
      </dgm:t>
    </dgm:pt>
    <dgm:pt modelId="{B04B74A7-039D-46F2-A30E-0D07E04CAE1A}" type="sibTrans" cxnId="{FBE6BCEA-0F85-486D-B532-D55CCA25A01D}">
      <dgm:prSet/>
      <dgm:spPr/>
      <dgm:t>
        <a:bodyPr/>
        <a:lstStyle/>
        <a:p>
          <a:endParaRPr lang="en-US" b="1"/>
        </a:p>
      </dgm:t>
    </dgm:pt>
    <dgm:pt modelId="{4D45F6AE-E3BF-47A8-BC5F-A5AEB6EB2A2F}">
      <dgm:prSet phldrT="[Text]" custT="1"/>
      <dgm:spPr/>
      <dgm:t>
        <a:bodyPr/>
        <a:lstStyle/>
        <a:p>
          <a:pPr algn="ctr" defTabSz="914400">
            <a:buNone/>
          </a:pPr>
          <a:r>
            <a:rPr lang="es-ES" sz="14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ESTUDIO OBSERVATORIO LITIGIOS</a:t>
          </a:r>
        </a:p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95</a:t>
          </a:r>
          <a:endParaRPr lang="es-ES" sz="1800" b="1" i="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gm:t>
    </dgm:pt>
    <dgm:pt modelId="{7534D87F-5671-4CC6-8105-B32633B641F9}" type="parTrans" cxnId="{FD89167B-0B13-4454-B03A-A30852F8999B}">
      <dgm:prSet/>
      <dgm:spPr/>
      <dgm:t>
        <a:bodyPr/>
        <a:lstStyle/>
        <a:p>
          <a:endParaRPr lang="es-ES" b="1"/>
        </a:p>
      </dgm:t>
    </dgm:pt>
    <dgm:pt modelId="{D84F2B12-C0EE-43EC-B0E1-81398D272158}" type="sibTrans" cxnId="{FD89167B-0B13-4454-B03A-A30852F8999B}">
      <dgm:prSet/>
      <dgm:spPr/>
      <dgm:t>
        <a:bodyPr/>
        <a:lstStyle/>
        <a:p>
          <a:endParaRPr lang="es-ES" b="1"/>
        </a:p>
      </dgm:t>
    </dgm:pt>
    <dgm:pt modelId="{18D66FC5-12AC-4142-BAAA-121BE0B23561}">
      <dgm:prSet phldrT="[Text]" custT="1"/>
      <dgm:spPr/>
      <dgm:t>
        <a:bodyPr/>
        <a:lstStyle/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COMUNIDAD MADRID</a:t>
          </a:r>
        </a:p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82</a:t>
          </a:r>
          <a:endParaRPr lang="es-ES" sz="1800" b="1" i="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gm:t>
    </dgm:pt>
    <dgm:pt modelId="{6C471ABD-CFC2-447C-A3FD-1A64D7227048}" type="parTrans" cxnId="{548D7FB4-D8E9-413D-9376-D643340CDEE8}">
      <dgm:prSet/>
      <dgm:spPr/>
      <dgm:t>
        <a:bodyPr/>
        <a:lstStyle/>
        <a:p>
          <a:endParaRPr lang="es-ES" b="1"/>
        </a:p>
      </dgm:t>
    </dgm:pt>
    <dgm:pt modelId="{24C96D75-F171-4050-A247-5F1239C60CDE}" type="sibTrans" cxnId="{548D7FB4-D8E9-413D-9376-D643340CDEE8}">
      <dgm:prSet/>
      <dgm:spPr/>
      <dgm:t>
        <a:bodyPr/>
        <a:lstStyle/>
        <a:p>
          <a:endParaRPr lang="es-ES" b="1"/>
        </a:p>
      </dgm: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84518" custScaleY="87866" custLinFactNeighborX="783" custLinFactNeighborY="-7150"/>
      <dgm:spPr/>
      <dgm:t>
        <a:bodyPr/>
        <a:lstStyle/>
        <a:p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5" custScaleX="142825" custRadScaleRad="100355" custRadScaleInc="16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5" custScaleX="166026" custRadScaleRad="107840" custRadScaleInc="13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5" custScaleX="99694" custScaleY="130599" custLinFactNeighborX="-433" custLinFactNeighborY="6476"/>
      <dgm:spPr/>
      <dgm:t>
        <a:bodyPr/>
        <a:lstStyle/>
        <a:p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5" custScaleX="216110" custRadScaleRad="116846" custRadScaleInc="-37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5" custLinFactNeighborX="4093" custLinFactNeighborY="-9836"/>
      <dgm:spPr/>
      <dgm:t>
        <a:bodyPr/>
        <a:lstStyle/>
        <a:p>
          <a:endParaRPr lang="en-US"/>
        </a:p>
      </dgm:t>
    </dgm:pt>
    <dgm:pt modelId="{205A5B9B-6133-4C7C-875E-6BB7B9FD5C22}" type="pres">
      <dgm:prSet presAssocID="{4D45F6AE-E3BF-47A8-BC5F-A5AEB6EB2A2F}" presName="node" presStyleLbl="node1" presStyleIdx="3" presStyleCnt="5" custScaleX="1945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CE4E43-3FF8-45A1-9BB9-DF408372983C}" type="pres">
      <dgm:prSet presAssocID="{4D45F6AE-E3BF-47A8-BC5F-A5AEB6EB2A2F}" presName="dummy" presStyleCnt="0"/>
      <dgm:spPr/>
    </dgm:pt>
    <dgm:pt modelId="{F3633283-EF77-44D0-A9BA-C4591B2CE5E8}" type="pres">
      <dgm:prSet presAssocID="{D84F2B12-C0EE-43EC-B0E1-81398D272158}" presName="sibTrans" presStyleLbl="sibTrans2D1" presStyleIdx="3" presStyleCnt="5"/>
      <dgm:spPr/>
      <dgm:t>
        <a:bodyPr/>
        <a:lstStyle/>
        <a:p>
          <a:endParaRPr lang="es-ES"/>
        </a:p>
      </dgm:t>
    </dgm:pt>
    <dgm:pt modelId="{991C4C7B-477F-4C33-9904-5C58A9549D87}" type="pres">
      <dgm:prSet presAssocID="{18D66FC5-12AC-4142-BAAA-121BE0B23561}" presName="node" presStyleLbl="node1" presStyleIdx="4" presStyleCnt="5" custScaleX="1599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C50C95-BEB3-4BC4-9F3F-B2FD3527A638}" type="pres">
      <dgm:prSet presAssocID="{18D66FC5-12AC-4142-BAAA-121BE0B23561}" presName="dummy" presStyleCnt="0"/>
      <dgm:spPr/>
    </dgm:pt>
    <dgm:pt modelId="{198E023D-65A2-4081-98B8-E0735D3023D0}" type="pres">
      <dgm:prSet presAssocID="{24C96D75-F171-4050-A247-5F1239C60CDE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D89167B-0B13-4454-B03A-A30852F8999B}" srcId="{AA38CBC9-AC6B-457D-9F63-4D1AB8E7793E}" destId="{4D45F6AE-E3BF-47A8-BC5F-A5AEB6EB2A2F}" srcOrd="3" destOrd="0" parTransId="{7534D87F-5671-4CC6-8105-B32633B641F9}" sibTransId="{D84F2B12-C0EE-43EC-B0E1-81398D272158}"/>
    <dgm:cxn modelId="{719AC8BB-7ABA-4694-A353-9DAFF47BFC8C}" type="presOf" srcId="{B8060F7B-9920-4F24-BE71-F0E4E3B7B934}" destId="{B0C37B97-914B-49F2-84E5-94B39EF2352F}" srcOrd="0" destOrd="0" presId="urn:microsoft.com/office/officeart/2005/8/layout/radial6"/>
    <dgm:cxn modelId="{548D7FB4-D8E9-413D-9376-D643340CDEE8}" srcId="{AA38CBC9-AC6B-457D-9F63-4D1AB8E7793E}" destId="{18D66FC5-12AC-4142-BAAA-121BE0B23561}" srcOrd="4" destOrd="0" parTransId="{6C471ABD-CFC2-447C-A3FD-1A64D7227048}" sibTransId="{24C96D75-F171-4050-A247-5F1239C60CDE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A86AB41F-BF5E-46A0-9A17-47515CD81CB4}" type="presOf" srcId="{B04B74A7-039D-46F2-A30E-0D07E04CAE1A}" destId="{53B5DF5F-8B8B-41EF-8531-276CBECDCAB4}" srcOrd="0" destOrd="0" presId="urn:microsoft.com/office/officeart/2005/8/layout/radial6"/>
    <dgm:cxn modelId="{154C18EA-0707-43B6-8C7C-B278456F56A7}" type="presOf" srcId="{50789F86-D3CE-4C0B-B830-60161BD38E85}" destId="{0B9D5D8D-AE9B-4E3C-8081-7E5A4C702F02}" srcOrd="0" destOrd="0" presId="urn:microsoft.com/office/officeart/2005/8/layout/radial6"/>
    <dgm:cxn modelId="{DE924414-03E9-4C2B-BF10-6FDF7D405F79}" type="presOf" srcId="{24C96D75-F171-4050-A247-5F1239C60CDE}" destId="{198E023D-65A2-4081-98B8-E0735D3023D0}" srcOrd="0" destOrd="0" presId="urn:microsoft.com/office/officeart/2005/8/layout/radial6"/>
    <dgm:cxn modelId="{07291437-37D9-45E4-BE58-E220C693FB64}" type="presOf" srcId="{5C1F42F6-070E-4EBA-8EBC-C32D27C49363}" destId="{22CB3940-637A-4C32-AB7F-CFAD929A59AB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551478C9-EEF9-409A-BC4B-E771F725292D}" type="presOf" srcId="{AA38CBC9-AC6B-457D-9F63-4D1AB8E7793E}" destId="{D2BB9C9C-582A-4226-99A2-A6A4B7AD887A}" srcOrd="0" destOrd="0" presId="urn:microsoft.com/office/officeart/2005/8/layout/radial6"/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3D116982-E0EB-4277-BB99-DC37A01541C7}" type="presOf" srcId="{87E6D3C0-9C36-4C9B-9EE4-FCB2F172CF62}" destId="{1C226D9E-C8BD-43C0-B5A7-66592C02513E}" srcOrd="0" destOrd="0" presId="urn:microsoft.com/office/officeart/2005/8/layout/radial6"/>
    <dgm:cxn modelId="{48C4EB1D-90A6-489B-A41E-E2EB1CB0F605}" type="presOf" srcId="{4D45F6AE-E3BF-47A8-BC5F-A5AEB6EB2A2F}" destId="{205A5B9B-6133-4C7C-875E-6BB7B9FD5C22}" srcOrd="0" destOrd="0" presId="urn:microsoft.com/office/officeart/2005/8/layout/radial6"/>
    <dgm:cxn modelId="{0F06E8B3-0292-423F-8468-BBD5B0B79C72}" type="presOf" srcId="{20EB584B-A7B7-43D9-BF6A-2C9338C05B4D}" destId="{29DFD080-5F1B-4B82-A3B2-DA9D6DF3694E}" srcOrd="0" destOrd="0" presId="urn:microsoft.com/office/officeart/2005/8/layout/radial6"/>
    <dgm:cxn modelId="{F1869DC7-21FD-42D6-A2CF-2724326A3B24}" type="presOf" srcId="{18D66FC5-12AC-4142-BAAA-121BE0B23561}" destId="{991C4C7B-477F-4C33-9904-5C58A9549D87}" srcOrd="0" destOrd="0" presId="urn:microsoft.com/office/officeart/2005/8/layout/radial6"/>
    <dgm:cxn modelId="{BBA648B0-0AD1-47DB-8CBE-8F99E41C04C0}" type="presOf" srcId="{D84F2B12-C0EE-43EC-B0E1-81398D272158}" destId="{F3633283-EF77-44D0-A9BA-C4591B2CE5E8}" srcOrd="0" destOrd="0" presId="urn:microsoft.com/office/officeart/2005/8/layout/radial6"/>
    <dgm:cxn modelId="{FE527294-195D-4AEF-90A3-BD72B7891FD9}" type="presOf" srcId="{775D1C29-7B88-46A3-9FAD-95EFDC006E81}" destId="{65DE7562-7D1C-4B0F-8927-12F8E6C5F5AF}" srcOrd="0" destOrd="0" presId="urn:microsoft.com/office/officeart/2005/8/layout/radial6"/>
    <dgm:cxn modelId="{C149EEDB-16CD-46FF-B1D8-829314807D7B}" type="presParOf" srcId="{B0C37B97-914B-49F2-84E5-94B39EF2352F}" destId="{D2BB9C9C-582A-4226-99A2-A6A4B7AD887A}" srcOrd="0" destOrd="0" presId="urn:microsoft.com/office/officeart/2005/8/layout/radial6"/>
    <dgm:cxn modelId="{8187FEF7-84A1-45B1-B7D9-432501F2C92D}" type="presParOf" srcId="{B0C37B97-914B-49F2-84E5-94B39EF2352F}" destId="{0B9D5D8D-AE9B-4E3C-8081-7E5A4C702F02}" srcOrd="1" destOrd="0" presId="urn:microsoft.com/office/officeart/2005/8/layout/radial6"/>
    <dgm:cxn modelId="{44EB69E3-A533-4DBA-A54B-4B37C0A64D20}" type="presParOf" srcId="{B0C37B97-914B-49F2-84E5-94B39EF2352F}" destId="{E8755371-EE00-4D9C-9546-B5D2DEB3691D}" srcOrd="2" destOrd="0" presId="urn:microsoft.com/office/officeart/2005/8/layout/radial6"/>
    <dgm:cxn modelId="{0F4B7725-C573-45B2-A4FB-0CBD2D230906}" type="presParOf" srcId="{B0C37B97-914B-49F2-84E5-94B39EF2352F}" destId="{65DE7562-7D1C-4B0F-8927-12F8E6C5F5AF}" srcOrd="3" destOrd="0" presId="urn:microsoft.com/office/officeart/2005/8/layout/radial6"/>
    <dgm:cxn modelId="{94C4DF76-F6BA-4954-809A-3942119AE738}" type="presParOf" srcId="{B0C37B97-914B-49F2-84E5-94B39EF2352F}" destId="{1C226D9E-C8BD-43C0-B5A7-66592C02513E}" srcOrd="4" destOrd="0" presId="urn:microsoft.com/office/officeart/2005/8/layout/radial6"/>
    <dgm:cxn modelId="{32540308-0387-4D61-A2E6-6A2CB2F4B4E3}" type="presParOf" srcId="{B0C37B97-914B-49F2-84E5-94B39EF2352F}" destId="{2E93314B-ED13-4B02-B199-BBF658DCCBEE}" srcOrd="5" destOrd="0" presId="urn:microsoft.com/office/officeart/2005/8/layout/radial6"/>
    <dgm:cxn modelId="{52527C96-9FBD-466B-9CF3-CA9CB2A25ACA}" type="presParOf" srcId="{B0C37B97-914B-49F2-84E5-94B39EF2352F}" destId="{22CB3940-637A-4C32-AB7F-CFAD929A59AB}" srcOrd="6" destOrd="0" presId="urn:microsoft.com/office/officeart/2005/8/layout/radial6"/>
    <dgm:cxn modelId="{026B0CCA-BBA4-461E-9EA6-868FC1A154D6}" type="presParOf" srcId="{B0C37B97-914B-49F2-84E5-94B39EF2352F}" destId="{29DFD080-5F1B-4B82-A3B2-DA9D6DF3694E}" srcOrd="7" destOrd="0" presId="urn:microsoft.com/office/officeart/2005/8/layout/radial6"/>
    <dgm:cxn modelId="{1349505E-36C5-4B7A-8079-CB48688D016E}" type="presParOf" srcId="{B0C37B97-914B-49F2-84E5-94B39EF2352F}" destId="{3C0BB87F-E2C7-4D7C-BF8F-45EA9A4A93F1}" srcOrd="8" destOrd="0" presId="urn:microsoft.com/office/officeart/2005/8/layout/radial6"/>
    <dgm:cxn modelId="{6ED4903B-ACD8-48A9-A635-948CA8A92E91}" type="presParOf" srcId="{B0C37B97-914B-49F2-84E5-94B39EF2352F}" destId="{53B5DF5F-8B8B-41EF-8531-276CBECDCAB4}" srcOrd="9" destOrd="0" presId="urn:microsoft.com/office/officeart/2005/8/layout/radial6"/>
    <dgm:cxn modelId="{5EB92EE9-59DA-48EE-AE34-950D1AC0363D}" type="presParOf" srcId="{B0C37B97-914B-49F2-84E5-94B39EF2352F}" destId="{205A5B9B-6133-4C7C-875E-6BB7B9FD5C22}" srcOrd="10" destOrd="0" presId="urn:microsoft.com/office/officeart/2005/8/layout/radial6"/>
    <dgm:cxn modelId="{2773CDB1-247E-4F67-8D96-4840461ECB11}" type="presParOf" srcId="{B0C37B97-914B-49F2-84E5-94B39EF2352F}" destId="{B7CE4E43-3FF8-45A1-9BB9-DF408372983C}" srcOrd="11" destOrd="0" presId="urn:microsoft.com/office/officeart/2005/8/layout/radial6"/>
    <dgm:cxn modelId="{91526811-E384-4D9F-ACA5-A38168E1EA93}" type="presParOf" srcId="{B0C37B97-914B-49F2-84E5-94B39EF2352F}" destId="{F3633283-EF77-44D0-A9BA-C4591B2CE5E8}" srcOrd="12" destOrd="0" presId="urn:microsoft.com/office/officeart/2005/8/layout/radial6"/>
    <dgm:cxn modelId="{87A07181-3DF2-4E31-9954-054B45180A6D}" type="presParOf" srcId="{B0C37B97-914B-49F2-84E5-94B39EF2352F}" destId="{991C4C7B-477F-4C33-9904-5C58A9549D87}" srcOrd="13" destOrd="0" presId="urn:microsoft.com/office/officeart/2005/8/layout/radial6"/>
    <dgm:cxn modelId="{3E5E04A4-5992-40E9-A587-E8504B88F060}" type="presParOf" srcId="{B0C37B97-914B-49F2-84E5-94B39EF2352F}" destId="{BCC50C95-BEB3-4BC4-9F3F-B2FD3527A638}" srcOrd="14" destOrd="0" presId="urn:microsoft.com/office/officeart/2005/8/layout/radial6"/>
    <dgm:cxn modelId="{26BE04A1-C983-480F-A3D5-407FB65FDE91}" type="presParOf" srcId="{B0C37B97-914B-49F2-84E5-94B39EF2352F}" destId="{198E023D-65A2-4081-98B8-E0735D3023D0}" srcOrd="15" destOrd="0" presId="urn:microsoft.com/office/officeart/2005/8/layout/radial6"/>
  </dgm:cxnLst>
  <dgm:bg/>
  <dgm:whole>
    <a:ln>
      <a:solidFill>
        <a:srgbClr val="0070C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C4F59-7959-49B8-80F4-519AEB68CE0B}">
      <dsp:nvSpPr>
        <dsp:cNvPr id="0" name=""/>
        <dsp:cNvSpPr/>
      </dsp:nvSpPr>
      <dsp:spPr>
        <a:xfrm>
          <a:off x="0" y="72007"/>
          <a:ext cx="5616624" cy="28083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b="0" i="0" kern="1200" noProof="0" dirty="0" smtClean="0">
              <a:latin typeface="Franklin Gothic Medium"/>
              <a:ea typeface="+mn-ea"/>
              <a:cs typeface="+mn-cs"/>
            </a:rPr>
            <a:t>A.E.F.</a:t>
          </a:r>
          <a:endParaRPr lang="es-ES" sz="3700" b="0" i="0" kern="1200" noProof="0" dirty="0">
            <a:latin typeface="Franklin Gothic Medium"/>
            <a:ea typeface="+mn-ea"/>
            <a:cs typeface="+mn-cs"/>
          </a:endParaRPr>
        </a:p>
        <a:p>
          <a:pPr marL="285750" lvl="1" indent="-28575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b="0" i="0" kern="1200" noProof="0" dirty="0" smtClean="0">
              <a:latin typeface="Franklin Gothic Medium"/>
              <a:ea typeface="+mn-ea"/>
              <a:cs typeface="+mn-cs"/>
            </a:rPr>
            <a:t>SOCIOS      87%</a:t>
          </a:r>
          <a:endParaRPr lang="es-ES" sz="2900" b="0" i="0" kern="1200" noProof="0" dirty="0">
            <a:latin typeface="Franklin Gothic Medium"/>
            <a:ea typeface="+mn-ea"/>
            <a:cs typeface="+mn-cs"/>
          </a:endParaRPr>
        </a:p>
        <a:p>
          <a:pPr marL="285750" lvl="1" indent="-28575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b="0" i="0" kern="1200" noProof="0" dirty="0" smtClean="0">
              <a:latin typeface="Franklin Gothic Medium"/>
              <a:ea typeface="+mn-ea"/>
              <a:cs typeface="+mn-cs"/>
            </a:rPr>
            <a:t>FERIAS        8%</a:t>
          </a:r>
          <a:endParaRPr lang="es-ES" sz="2900" b="0" i="0" kern="1200" noProof="0" dirty="0">
            <a:latin typeface="Franklin Gothic Medium"/>
            <a:ea typeface="+mn-ea"/>
            <a:cs typeface="+mn-cs"/>
          </a:endParaRPr>
        </a:p>
        <a:p>
          <a:pPr marL="285750" lvl="1" indent="-28575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b="0" i="0" kern="1200" noProof="0" dirty="0" smtClean="0">
              <a:latin typeface="Franklin Gothic Medium"/>
              <a:ea typeface="+mn-ea"/>
              <a:cs typeface="+mn-cs"/>
            </a:rPr>
            <a:t>LIBROS        2%</a:t>
          </a:r>
          <a:endParaRPr lang="es-ES" sz="2900" b="0" i="0" kern="1200" noProof="0" dirty="0">
            <a:latin typeface="Franklin Gothic Medium"/>
            <a:ea typeface="+mn-ea"/>
            <a:cs typeface="+mn-cs"/>
          </a:endParaRPr>
        </a:p>
        <a:p>
          <a:pPr marL="285750" lvl="1" indent="-28575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b="0" i="0" kern="1200" noProof="0" dirty="0" smtClean="0">
              <a:latin typeface="Franklin Gothic Medium"/>
              <a:ea typeface="+mn-ea"/>
              <a:cs typeface="+mn-cs"/>
            </a:rPr>
            <a:t>CONVENIOS 3%</a:t>
          </a:r>
          <a:endParaRPr lang="es-ES" sz="2900" b="0" i="0" kern="1200" noProof="0" dirty="0">
            <a:latin typeface="Franklin Gothic Medium"/>
            <a:ea typeface="+mn-ea"/>
            <a:cs typeface="+mn-cs"/>
          </a:endParaRPr>
        </a:p>
      </dsp:txBody>
      <dsp:txXfrm>
        <a:off x="82253" y="154260"/>
        <a:ext cx="5452118" cy="2643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3EA8F-E7B7-4398-8FA5-124AFCC2F2D0}">
      <dsp:nvSpPr>
        <dsp:cNvPr id="0" name=""/>
        <dsp:cNvSpPr/>
      </dsp:nvSpPr>
      <dsp:spPr>
        <a:xfrm>
          <a:off x="1597619" y="480541"/>
          <a:ext cx="3213472" cy="3213472"/>
        </a:xfrm>
        <a:prstGeom prst="blockArc">
          <a:avLst>
            <a:gd name="adj1" fmla="val 10797909"/>
            <a:gd name="adj2" fmla="val 16144115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1597619" y="481495"/>
          <a:ext cx="3213472" cy="3213472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1597619" y="481495"/>
          <a:ext cx="3213472" cy="3213472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1597619" y="480541"/>
          <a:ext cx="3213472" cy="3213472"/>
        </a:xfrm>
        <a:prstGeom prst="blockArc">
          <a:avLst>
            <a:gd name="adj1" fmla="val 16144113"/>
            <a:gd name="adj2" fmla="val 2091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464287" y="1348163"/>
          <a:ext cx="1480137" cy="1480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0" i="0" kern="1200" noProof="0" dirty="0" smtClean="0">
              <a:latin typeface="Franklin Gothic Medium"/>
              <a:ea typeface="+mn-ea"/>
              <a:cs typeface="+mn-cs"/>
            </a:rPr>
            <a:t>A.E.F.    196</a:t>
          </a:r>
          <a:endParaRPr lang="es-ES" sz="3200" b="0" i="0" kern="1200" noProof="0" dirty="0">
            <a:latin typeface="Franklin Gothic Medium"/>
            <a:ea typeface="+mn-ea"/>
            <a:cs typeface="+mn-cs"/>
          </a:endParaRPr>
        </a:p>
      </dsp:txBody>
      <dsp:txXfrm>
        <a:off x="2681048" y="1564924"/>
        <a:ext cx="1046615" cy="1046615"/>
      </dsp:txXfrm>
    </dsp:sp>
    <dsp:sp modelId="{0B9D5D8D-AE9B-4E3C-8081-7E5A4C702F02}">
      <dsp:nvSpPr>
        <dsp:cNvPr id="0" name=""/>
        <dsp:cNvSpPr/>
      </dsp:nvSpPr>
      <dsp:spPr>
        <a:xfrm>
          <a:off x="2660795" y="0"/>
          <a:ext cx="1036095" cy="10360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00" b="0" i="0" kern="1200" noProof="0" dirty="0" smtClean="0">
              <a:latin typeface="Franklin Gothic Medium"/>
              <a:ea typeface="+mn-ea"/>
              <a:cs typeface="+mn-cs"/>
            </a:rPr>
            <a:t>FRANQUICIADORES      118</a:t>
          </a:r>
          <a:endParaRPr lang="es-ES" sz="600" b="0" i="0" kern="1200" noProof="0" dirty="0">
            <a:latin typeface="Franklin Gothic Medium"/>
            <a:ea typeface="+mn-ea"/>
            <a:cs typeface="+mn-cs"/>
          </a:endParaRPr>
        </a:p>
      </dsp:txBody>
      <dsp:txXfrm>
        <a:off x="2812528" y="151733"/>
        <a:ext cx="732629" cy="732629"/>
      </dsp:txXfrm>
    </dsp:sp>
    <dsp:sp modelId="{1C226D9E-C8BD-43C0-B5A7-66592C02513E}">
      <dsp:nvSpPr>
        <dsp:cNvPr id="0" name=""/>
        <dsp:cNvSpPr/>
      </dsp:nvSpPr>
      <dsp:spPr>
        <a:xfrm>
          <a:off x="4255744" y="1570184"/>
          <a:ext cx="1036095" cy="10360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00" b="0" i="0" kern="1200" noProof="0" dirty="0" smtClean="0">
              <a:latin typeface="Franklin Gothic Medium"/>
              <a:ea typeface="+mn-ea"/>
              <a:cs typeface="+mn-cs"/>
            </a:rPr>
            <a:t>COLABORADORES           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00" b="0" i="0" kern="1200" noProof="0" dirty="0" smtClean="0">
              <a:latin typeface="Franklin Gothic Medium"/>
              <a:ea typeface="+mn-ea"/>
              <a:cs typeface="+mn-cs"/>
            </a:rPr>
            <a:t>74</a:t>
          </a:r>
          <a:endParaRPr lang="es-ES" sz="600" b="0" i="0" kern="1200" noProof="0" dirty="0">
            <a:latin typeface="Franklin Gothic Medium"/>
            <a:ea typeface="+mn-ea"/>
            <a:cs typeface="+mn-cs"/>
          </a:endParaRPr>
        </a:p>
      </dsp:txBody>
      <dsp:txXfrm>
        <a:off x="4407477" y="1721917"/>
        <a:ext cx="732629" cy="732629"/>
      </dsp:txXfrm>
    </dsp:sp>
    <dsp:sp modelId="{29DFD080-5F1B-4B82-A3B2-DA9D6DF3694E}">
      <dsp:nvSpPr>
        <dsp:cNvPr id="0" name=""/>
        <dsp:cNvSpPr/>
      </dsp:nvSpPr>
      <dsp:spPr>
        <a:xfrm>
          <a:off x="2686308" y="3139620"/>
          <a:ext cx="1036095" cy="10360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00" b="0" i="0" kern="1200" noProof="0" dirty="0" smtClean="0">
              <a:latin typeface="Franklin Gothic Medium"/>
              <a:ea typeface="+mn-ea"/>
              <a:cs typeface="+mn-cs"/>
            </a:rPr>
            <a:t>INSTITUCIONALES             1</a:t>
          </a:r>
          <a:endParaRPr lang="es-ES" sz="600" b="0" i="0" kern="1200" noProof="0" dirty="0">
            <a:latin typeface="Franklin Gothic Medium"/>
            <a:ea typeface="+mn-ea"/>
            <a:cs typeface="+mn-cs"/>
          </a:endParaRPr>
        </a:p>
      </dsp:txBody>
      <dsp:txXfrm>
        <a:off x="2838041" y="3291353"/>
        <a:ext cx="732629" cy="732629"/>
      </dsp:txXfrm>
    </dsp:sp>
    <dsp:sp modelId="{747483F4-A241-4F96-86D9-4550EEBEE19C}">
      <dsp:nvSpPr>
        <dsp:cNvPr id="0" name=""/>
        <dsp:cNvSpPr/>
      </dsp:nvSpPr>
      <dsp:spPr>
        <a:xfrm>
          <a:off x="1116871" y="1570184"/>
          <a:ext cx="1036095" cy="10360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00" b="0" i="0" kern="1200" noProof="0" dirty="0" smtClean="0">
              <a:latin typeface="Franklin Gothic Medium"/>
              <a:ea typeface="+mn-ea"/>
              <a:cs typeface="+mn-cs"/>
            </a:rPr>
            <a:t>HONORIFICOS                   3</a:t>
          </a:r>
          <a:endParaRPr lang="es-ES" sz="600" b="0" i="0" kern="1200" noProof="0" dirty="0">
            <a:latin typeface="Franklin Gothic Medium"/>
            <a:ea typeface="+mn-ea"/>
            <a:cs typeface="+mn-cs"/>
          </a:endParaRPr>
        </a:p>
      </dsp:txBody>
      <dsp:txXfrm>
        <a:off x="1268604" y="1721917"/>
        <a:ext cx="732629" cy="732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E023D-65A2-4081-98B8-E0735D3023D0}">
      <dsp:nvSpPr>
        <dsp:cNvPr id="0" name=""/>
        <dsp:cNvSpPr/>
      </dsp:nvSpPr>
      <dsp:spPr>
        <a:xfrm>
          <a:off x="1296057" y="528997"/>
          <a:ext cx="3569229" cy="3569229"/>
        </a:xfrm>
        <a:prstGeom prst="blockArc">
          <a:avLst>
            <a:gd name="adj1" fmla="val 11868595"/>
            <a:gd name="adj2" fmla="val 16441361"/>
            <a:gd name="adj3" fmla="val 463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33283-EF77-44D0-A9BA-C4591B2CE5E8}">
      <dsp:nvSpPr>
        <dsp:cNvPr id="0" name=""/>
        <dsp:cNvSpPr/>
      </dsp:nvSpPr>
      <dsp:spPr>
        <a:xfrm>
          <a:off x="1294279" y="534500"/>
          <a:ext cx="3569229" cy="3569229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1663204" y="376096"/>
          <a:ext cx="3569229" cy="3569229"/>
        </a:xfrm>
        <a:prstGeom prst="blockArc">
          <a:avLst>
            <a:gd name="adj1" fmla="val 2743268"/>
            <a:gd name="adj2" fmla="val 8141614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1497144" y="422042"/>
          <a:ext cx="3558308" cy="4661378"/>
        </a:xfrm>
        <a:prstGeom prst="blockArc">
          <a:avLst>
            <a:gd name="adj1" fmla="val 20225711"/>
            <a:gd name="adj2" fmla="val 2715678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1435567" y="533206"/>
          <a:ext cx="3569229" cy="3569229"/>
        </a:xfrm>
        <a:prstGeom prst="blockArc">
          <a:avLst>
            <a:gd name="adj1" fmla="val 16166041"/>
            <a:gd name="adj2" fmla="val 20651887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412339" y="1348492"/>
          <a:ext cx="1387708" cy="1442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i="0" kern="120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A.E.F.  1867</a:t>
          </a:r>
          <a:endParaRPr lang="es-ES" sz="3000" b="1" i="0" kern="120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sp:txBody>
      <dsp:txXfrm>
        <a:off x="2615564" y="1559767"/>
        <a:ext cx="981258" cy="1020129"/>
      </dsp:txXfrm>
    </dsp:sp>
    <dsp:sp modelId="{0B9D5D8D-AE9B-4E3C-8081-7E5A4C702F02}">
      <dsp:nvSpPr>
        <dsp:cNvPr id="0" name=""/>
        <dsp:cNvSpPr/>
      </dsp:nvSpPr>
      <dsp:spPr>
        <a:xfrm>
          <a:off x="2382192" y="0"/>
          <a:ext cx="1641539" cy="11493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ESTUDIO NACIONAL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282</a:t>
          </a:r>
          <a:endParaRPr lang="es-ES" sz="1800" b="1" i="0" kern="120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sp:txBody>
      <dsp:txXfrm>
        <a:off x="2622590" y="168316"/>
        <a:ext cx="1160743" cy="812704"/>
      </dsp:txXfrm>
    </dsp:sp>
    <dsp:sp modelId="{1C226D9E-C8BD-43C0-B5A7-66592C02513E}">
      <dsp:nvSpPr>
        <dsp:cNvPr id="0" name=""/>
        <dsp:cNvSpPr/>
      </dsp:nvSpPr>
      <dsp:spPr>
        <a:xfrm>
          <a:off x="3943444" y="1268449"/>
          <a:ext cx="1908197" cy="11493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ESTUDIO INTERNACIONAL 181</a:t>
          </a:r>
          <a:endParaRPr lang="es-ES" sz="1400" b="1" i="0" kern="120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sp:txBody>
      <dsp:txXfrm>
        <a:off x="4222893" y="1436765"/>
        <a:ext cx="1349299" cy="812704"/>
      </dsp:txXfrm>
    </dsp:sp>
    <dsp:sp modelId="{29DFD080-5F1B-4B82-A3B2-DA9D6DF3694E}">
      <dsp:nvSpPr>
        <dsp:cNvPr id="0" name=""/>
        <dsp:cNvSpPr/>
      </dsp:nvSpPr>
      <dsp:spPr>
        <a:xfrm>
          <a:off x="3276859" y="3185184"/>
          <a:ext cx="2483830" cy="1149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NUEVO CODIGO DEONTOLOGICO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71</a:t>
          </a:r>
          <a:endParaRPr lang="es-ES" sz="1800" b="1" i="0" kern="120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sp:txBody>
      <dsp:txXfrm>
        <a:off x="3640607" y="3353500"/>
        <a:ext cx="1756334" cy="812704"/>
      </dsp:txXfrm>
    </dsp:sp>
    <dsp:sp modelId="{205A5B9B-6133-4C7C-875E-6BB7B9FD5C22}">
      <dsp:nvSpPr>
        <dsp:cNvPr id="0" name=""/>
        <dsp:cNvSpPr/>
      </dsp:nvSpPr>
      <dsp:spPr>
        <a:xfrm>
          <a:off x="936204" y="3154757"/>
          <a:ext cx="2236079" cy="11493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ESTUDIO OBSERVATORIO LITIGIOS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95</a:t>
          </a:r>
          <a:endParaRPr lang="es-ES" sz="1800" b="1" i="0" kern="120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sp:txBody>
      <dsp:txXfrm>
        <a:off x="1263670" y="3323073"/>
        <a:ext cx="1581147" cy="812704"/>
      </dsp:txXfrm>
    </dsp:sp>
    <dsp:sp modelId="{991C4C7B-477F-4C33-9904-5C58A9549D87}">
      <dsp:nvSpPr>
        <dsp:cNvPr id="0" name=""/>
        <dsp:cNvSpPr/>
      </dsp:nvSpPr>
      <dsp:spPr>
        <a:xfrm>
          <a:off x="501776" y="1205756"/>
          <a:ext cx="1838397" cy="11493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COMUNIDAD MADRID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82</a:t>
          </a:r>
          <a:endParaRPr lang="es-ES" sz="1800" b="1" i="0" kern="120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sp:txBody>
      <dsp:txXfrm>
        <a:off x="771003" y="1374072"/>
        <a:ext cx="1299943" cy="812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6/21/2018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6/21/2018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62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18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5175"/>
            <a:ext cx="6827837" cy="384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530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5300"/>
            <a:fld id="{3A2CC701-D80A-463B-8415-A85485312088}" type="slidenum">
              <a:rPr lang="en-US">
                <a:latin typeface="Century Gothic"/>
              </a:rPr>
              <a:pPr defTabSz="975300"/>
              <a:t>12</a:t>
            </a:fld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59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5175"/>
            <a:ext cx="6827837" cy="384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530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5300"/>
            <a:fld id="{3A2CC701-D80A-463B-8415-A85485312088}" type="slidenum">
              <a:rPr lang="en-US">
                <a:latin typeface="Century Gothic"/>
              </a:rPr>
              <a:pPr defTabSz="975300"/>
              <a:t>22</a:t>
            </a:fld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197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5175"/>
            <a:ext cx="6827837" cy="384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530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5300"/>
            <a:fld id="{3A2CC701-D80A-463B-8415-A85485312088}" type="slidenum">
              <a:rPr lang="en-US">
                <a:latin typeface="Century Gothic"/>
              </a:rPr>
              <a:pPr defTabSz="975300"/>
              <a:t>27</a:t>
            </a:fld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556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5175"/>
            <a:ext cx="6827837" cy="384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530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5300"/>
            <a:fld id="{3A2CC701-D80A-463B-8415-A85485312088}" type="slidenum">
              <a:rPr lang="en-US">
                <a:latin typeface="Century Gothic"/>
              </a:rPr>
              <a:pPr defTabSz="975300"/>
              <a:t>28</a:t>
            </a:fld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7387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5175"/>
            <a:ext cx="6827837" cy="384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530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5300"/>
            <a:fld id="{3A2CC701-D80A-463B-8415-A85485312088}" type="slidenum">
              <a:rPr lang="en-US">
                <a:latin typeface="Century Gothic"/>
              </a:rPr>
              <a:pPr defTabSz="975300"/>
              <a:t>29</a:t>
            </a:fld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644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4FEB-7642-4BD4-B058-4321584DECC5}" type="datetime3">
              <a:rPr lang="en-US" smtClean="0"/>
              <a:t>21 June 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1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14D7-3E50-408E-844D-C113804E3AB8}" type="datetime3">
              <a:rPr lang="en-US" smtClean="0"/>
              <a:t>21 June 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2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73DF-0203-495D-828D-8CFE2F332F16}" type="datetime3">
              <a:rPr lang="en-US" smtClean="0"/>
              <a:t>21 June 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8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760A-B843-4A49-8C99-8A87EC9B661C}" type="datetime3">
              <a:rPr lang="en-US" smtClean="0"/>
              <a:t>21 June 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1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77F8-0932-4CFD-80E8-20ABBA4235CD}" type="datetime3">
              <a:rPr lang="en-US" smtClean="0"/>
              <a:t>21 June 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94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B583-515C-4A72-A749-F0EEC0D4DE1C}" type="datetime3">
              <a:rPr lang="en-US" smtClean="0"/>
              <a:t>21 June 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3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AED9-E3B3-4135-A90D-4D248417748C}" type="datetime3">
              <a:rPr lang="en-US" smtClean="0"/>
              <a:t>21 June 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87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CD1-D9F6-468D-913B-0B48A35EBF7D}" type="datetime3">
              <a:rPr lang="en-US" smtClean="0"/>
              <a:t>21 June 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4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338-DA41-42A3-98F7-890EB553FAD1}" type="datetime3">
              <a:rPr lang="en-US" smtClean="0"/>
              <a:t>21 June 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9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32CA-5294-4D17-B360-8B7258D062F0}" type="datetime3">
              <a:rPr lang="en-US" smtClean="0"/>
              <a:t>21 June 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AD93-9A16-4ACE-BFFA-615EAA9F74F3}" type="datetime3">
              <a:rPr lang="en-US" smtClean="0"/>
              <a:t>21 June 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ASOCIACION ESPAÑOLA DE FRANQUICIADORES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5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0823-82DD-46B5-B867-A449928DA160}" type="datetime3">
              <a:rPr lang="en-US" smtClean="0"/>
              <a:t>21 June 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E4A8-A6E5-453E-B946-FB774B73F4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g"/><Relationship Id="rId5" Type="http://schemas.openxmlformats.org/officeDocument/2006/relationships/image" Target="../media/image3.jpeg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g"/><Relationship Id="rId12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2.png"/><Relationship Id="rId10" Type="http://schemas.openxmlformats.org/officeDocument/2006/relationships/image" Target="../media/image12.jpeg"/><Relationship Id="rId4" Type="http://schemas.openxmlformats.org/officeDocument/2006/relationships/image" Target="../media/image1.jpg"/><Relationship Id="rId9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eg"/><Relationship Id="rId7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17.jpe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pfranquicias.com/" TargetMode="External"/><Relationship Id="rId13" Type="http://schemas.openxmlformats.org/officeDocument/2006/relationships/image" Target="../media/image36.png"/><Relationship Id="rId18" Type="http://schemas.openxmlformats.org/officeDocument/2006/relationships/image" Target="../media/image3.jpeg"/><Relationship Id="rId3" Type="http://schemas.openxmlformats.org/officeDocument/2006/relationships/hyperlink" Target="http://profranquicias.com/" TargetMode="External"/><Relationship Id="rId7" Type="http://schemas.openxmlformats.org/officeDocument/2006/relationships/hyperlink" Target="http://www.colfranquicias.com/" TargetMode="External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guatefranquicias.org/" TargetMode="External"/><Relationship Id="rId11" Type="http://schemas.openxmlformats.org/officeDocument/2006/relationships/image" Target="../media/image34.png"/><Relationship Id="rId5" Type="http://schemas.openxmlformats.org/officeDocument/2006/relationships/hyperlink" Target="http://www.associacaofranchising.pt/" TargetMode="External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19" Type="http://schemas.openxmlformats.org/officeDocument/2006/relationships/image" Target="../media/image1.jpg"/><Relationship Id="rId4" Type="http://schemas.openxmlformats.org/officeDocument/2006/relationships/hyperlink" Target="http://franquiciasdemexico.org.mx/" TargetMode="External"/><Relationship Id="rId9" Type="http://schemas.openxmlformats.org/officeDocument/2006/relationships/hyperlink" Target="mailto:lsecades@aamf.com.ar" TargetMode="External"/><Relationship Id="rId1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3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3.jpe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1.png"/><Relationship Id="rId7" Type="http://schemas.openxmlformats.org/officeDocument/2006/relationships/image" Target="../media/image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channel/UCQngMAbcRQKJP7NOGnMrX0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hyperlink" Target="http://www.facebook.com/franquiciadores" TargetMode="External"/><Relationship Id="rId7" Type="http://schemas.openxmlformats.org/officeDocument/2006/relationships/image" Target="../media/image57.png"/><Relationship Id="rId2" Type="http://schemas.openxmlformats.org/officeDocument/2006/relationships/hyperlink" Target="http://www.franquiciadores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2.png"/><Relationship Id="rId10" Type="http://schemas.openxmlformats.org/officeDocument/2006/relationships/image" Target="../media/image3.jpeg"/><Relationship Id="rId4" Type="http://schemas.openxmlformats.org/officeDocument/2006/relationships/image" Target="../media/image1.jpg"/><Relationship Id="rId9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2439" y="1700808"/>
            <a:ext cx="11021265" cy="1514637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4000" b="1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XXIV ASAMBLEA GENERAL ORDINARIA A.E.F.</a:t>
            </a:r>
            <a:br>
              <a:rPr lang="es-ES" sz="4000" b="1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</a:br>
            <a:r>
              <a:rPr lang="es-ES" sz="4000" dirty="0" smtClean="0">
                <a:solidFill>
                  <a:srgbClr val="00AEEF"/>
                </a:solidFill>
                <a:latin typeface="Franklin Gothic Medium"/>
              </a:rPr>
              <a:t>EJERCICIO 2017</a:t>
            </a:r>
            <a:endParaRPr lang="es-ES" sz="4000" b="1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788" y="3861048"/>
            <a:ext cx="10995916" cy="2376264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s-ES" b="1" dirty="0" smtClean="0">
                <a:solidFill>
                  <a:srgbClr val="0070C0"/>
                </a:solidFill>
              </a:rPr>
              <a:t>HOTEL INTERCONTINENTAL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S" b="1" dirty="0" smtClean="0">
                <a:solidFill>
                  <a:srgbClr val="0070C0"/>
                </a:solidFill>
              </a:rPr>
              <a:t>CASTELLANA ,49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S" b="1" dirty="0" smtClean="0">
                <a:solidFill>
                  <a:srgbClr val="0070C0"/>
                </a:solidFill>
              </a:rPr>
              <a:t>21 DE JUNIO 2018</a:t>
            </a:r>
          </a:p>
          <a:p>
            <a:pPr marL="0" indent="0" algn="ctr">
              <a:spcBef>
                <a:spcPts val="600"/>
              </a:spcBef>
              <a:buNone/>
            </a:pPr>
            <a:endParaRPr lang="es-ES" sz="2000" b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s-ES" sz="2000" b="1" dirty="0" smtClean="0">
                <a:solidFill>
                  <a:srgbClr val="0070C0"/>
                </a:solidFill>
              </a:rPr>
              <a:t>EDUARDO ABADÍA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S" sz="2000" b="1" dirty="0" smtClean="0">
                <a:solidFill>
                  <a:srgbClr val="0070C0"/>
                </a:solidFill>
              </a:rPr>
              <a:t>DIRECTOR GERENTE A.E.F.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F92B-B4EB-45EB-A010-044183A1255E}" type="datetime3">
              <a:rPr lang="en-US" smtClean="0"/>
              <a:t>21 June 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296730"/>
            <a:ext cx="1622664" cy="11521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41" y="201146"/>
            <a:ext cx="1944216" cy="1152128"/>
          </a:xfrm>
          <a:prstGeom prst="rect">
            <a:avLst/>
          </a:prstGeom>
        </p:spPr>
      </p:pic>
      <p:pic>
        <p:nvPicPr>
          <p:cNvPr id="2050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296730"/>
            <a:ext cx="990600" cy="108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8463" y="1620391"/>
            <a:ext cx="8680749" cy="72008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EVOLUCION DE SOCIOS 2012 VS 2017</a:t>
            </a:r>
            <a:endParaRPr lang="es-ES" b="1" dirty="0">
              <a:solidFill>
                <a:srgbClr val="0070C0"/>
              </a:solidFill>
            </a:endParaRPr>
          </a:p>
        </p:txBody>
      </p:sp>
      <p:graphicFrame>
        <p:nvGraphicFramePr>
          <p:cNvPr id="27" name="Marcador de contenido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404097"/>
              </p:ext>
            </p:extLst>
          </p:nvPr>
        </p:nvGraphicFramePr>
        <p:xfrm>
          <a:off x="1522413" y="2362857"/>
          <a:ext cx="8686800" cy="380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389F-0512-48F9-B48C-12B824C70B80}" type="datetime3">
              <a:rPr lang="en-US" smtClean="0"/>
              <a:t>21 June 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10</a:t>
            </a:fld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42" y="244805"/>
            <a:ext cx="1364476" cy="10315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38" y="306373"/>
            <a:ext cx="1578358" cy="908416"/>
          </a:xfrm>
          <a:prstGeom prst="rect">
            <a:avLst/>
          </a:prstGeom>
        </p:spPr>
      </p:pic>
      <p:pic>
        <p:nvPicPr>
          <p:cNvPr id="11266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32" y="244805"/>
            <a:ext cx="990600" cy="103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7982" y="1276958"/>
            <a:ext cx="10512862" cy="659016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</a:rPr>
              <a:t>EVOLUCION DE SOCIOS 2012 VS 2017</a:t>
            </a:r>
            <a:endParaRPr lang="es-ES" sz="3200" b="1" dirty="0">
              <a:solidFill>
                <a:srgbClr val="0070C0"/>
              </a:solidFill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2272-BEF5-4D21-B608-11A4F504BF77}" type="datetime3">
              <a:rPr lang="en-US" smtClean="0"/>
              <a:t>21 June 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11</a:t>
            </a:fld>
            <a:endParaRPr lang="es-ES"/>
          </a:p>
        </p:txBody>
      </p:sp>
      <p:graphicFrame>
        <p:nvGraphicFramePr>
          <p:cNvPr id="16" name="Marcador de contenido 1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67980947"/>
              </p:ext>
            </p:extLst>
          </p:nvPr>
        </p:nvGraphicFramePr>
        <p:xfrm>
          <a:off x="837983" y="2034787"/>
          <a:ext cx="10512860" cy="384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19" y="166598"/>
            <a:ext cx="1364476" cy="10315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600" y="170916"/>
            <a:ext cx="1578358" cy="908416"/>
          </a:xfrm>
          <a:prstGeom prst="rect">
            <a:avLst/>
          </a:prstGeom>
        </p:spPr>
      </p:pic>
      <p:pic>
        <p:nvPicPr>
          <p:cNvPr id="12290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02" y="96265"/>
            <a:ext cx="990600" cy="108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ctrTitle"/>
          </p:nvPr>
        </p:nvSpPr>
        <p:spPr>
          <a:xfrm>
            <a:off x="1217613" y="2636912"/>
            <a:ext cx="9753600" cy="1008112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rgbClr val="00B0F0"/>
                </a:solidFill>
              </a:rPr>
              <a:t/>
            </a:r>
            <a:br>
              <a:rPr lang="es-ES" sz="3600" b="1" dirty="0" smtClean="0">
                <a:solidFill>
                  <a:srgbClr val="00B0F0"/>
                </a:solidFill>
              </a:rPr>
            </a:br>
            <a:r>
              <a:rPr lang="es-ES" sz="3600" b="1" dirty="0">
                <a:solidFill>
                  <a:srgbClr val="00B0F0"/>
                </a:solidFill>
              </a:rPr>
              <a:t/>
            </a:r>
            <a:br>
              <a:rPr lang="es-ES" sz="3600" b="1" dirty="0">
                <a:solidFill>
                  <a:srgbClr val="00B0F0"/>
                </a:solidFill>
              </a:rPr>
            </a:br>
            <a:r>
              <a:rPr lang="es-ES" sz="3600" b="1" dirty="0" smtClean="0">
                <a:solidFill>
                  <a:srgbClr val="00B0F0"/>
                </a:solidFill>
              </a:rPr>
              <a:t/>
            </a:r>
            <a:br>
              <a:rPr lang="es-ES" sz="3600" b="1" dirty="0" smtClean="0">
                <a:solidFill>
                  <a:srgbClr val="00B0F0"/>
                </a:solidFill>
              </a:rPr>
            </a:br>
            <a:r>
              <a:rPr lang="es-ES" sz="3600" b="1" dirty="0">
                <a:solidFill>
                  <a:srgbClr val="00B0F0"/>
                </a:solidFill>
              </a:rPr>
              <a:t/>
            </a:r>
            <a:br>
              <a:rPr lang="es-ES" sz="3600" b="1" dirty="0">
                <a:solidFill>
                  <a:srgbClr val="00B0F0"/>
                </a:solidFill>
              </a:rPr>
            </a:br>
            <a:r>
              <a:rPr lang="es-ES" sz="3600" b="1" dirty="0" smtClean="0">
                <a:solidFill>
                  <a:srgbClr val="00B0F0"/>
                </a:solidFill>
              </a:rPr>
              <a:t/>
            </a:r>
            <a:br>
              <a:rPr lang="es-ES" sz="3600" b="1" dirty="0" smtClean="0">
                <a:solidFill>
                  <a:srgbClr val="00B0F0"/>
                </a:solidFill>
              </a:rPr>
            </a:br>
            <a:r>
              <a:rPr lang="es-ES" sz="3600" b="1" dirty="0">
                <a:solidFill>
                  <a:srgbClr val="00B0F0"/>
                </a:solidFill>
              </a:rPr>
              <a:t/>
            </a:r>
            <a:br>
              <a:rPr lang="es-ES" sz="3600" b="1" dirty="0">
                <a:solidFill>
                  <a:srgbClr val="00B0F0"/>
                </a:solidFill>
              </a:rPr>
            </a:br>
            <a:r>
              <a:rPr lang="es-ES" sz="3600" b="1" dirty="0" smtClean="0">
                <a:solidFill>
                  <a:srgbClr val="00B0F0"/>
                </a:solidFill>
              </a:rPr>
              <a:t>CAFES DE LA A.E.F  ENERO VS  DICIEMBRE 2017</a:t>
            </a:r>
            <a:br>
              <a:rPr lang="es-ES" sz="3600" b="1" dirty="0" smtClean="0">
                <a:solidFill>
                  <a:srgbClr val="00B0F0"/>
                </a:solidFill>
              </a:rPr>
            </a:br>
            <a:r>
              <a:rPr lang="es-ES" sz="3600" b="1" dirty="0" smtClean="0">
                <a:solidFill>
                  <a:srgbClr val="00B0F0"/>
                </a:solidFill>
              </a:rPr>
              <a:t>30</a:t>
            </a:r>
            <a:endParaRPr lang="es-ES" sz="3600" b="1" dirty="0">
              <a:solidFill>
                <a:srgbClr val="00B0F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subTitle" idx="1"/>
          </p:nvPr>
        </p:nvSpPr>
        <p:spPr>
          <a:xfrm>
            <a:off x="1217614" y="6126480"/>
            <a:ext cx="7848600" cy="4571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s-ES" sz="2200" dirty="0" smtClean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es-ES" sz="2200" dirty="0" smtClean="0">
              <a:solidFill>
                <a:srgbClr val="00B0F0"/>
              </a:solidFill>
            </a:endParaRPr>
          </a:p>
          <a:p>
            <a:endParaRPr lang="es-ES" sz="2200" dirty="0">
              <a:solidFill>
                <a:srgbClr val="00B0F0"/>
              </a:solidFill>
            </a:endParaRPr>
          </a:p>
          <a:p>
            <a:endParaRPr lang="es-ES" sz="220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200" dirty="0"/>
          </a:p>
        </p:txBody>
      </p:sp>
      <p:pic>
        <p:nvPicPr>
          <p:cNvPr id="8" name="7 Imagen" descr="Taza Café de la A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244" y="3645024"/>
            <a:ext cx="2368572" cy="2214578"/>
          </a:xfrm>
          <a:prstGeom prst="rect">
            <a:avLst/>
          </a:prstGeom>
        </p:spPr>
      </p:pic>
      <p:pic>
        <p:nvPicPr>
          <p:cNvPr id="6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260648"/>
            <a:ext cx="990600" cy="1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75" y="188640"/>
            <a:ext cx="1364476" cy="10315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250208"/>
            <a:ext cx="1578358" cy="908416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4E56-A392-4295-B929-242F129D2BE0}" type="datetime3">
              <a:rPr lang="en-US" smtClean="0"/>
              <a:t>21 June 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1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413892" y="1742830"/>
            <a:ext cx="8686801" cy="60605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4400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INDICES COMUNICACIÓN DEL 2017</a:t>
            </a:r>
            <a:endParaRPr lang="es-ES" sz="4400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960B-4A2E-4736-880A-7199D4C20645}" type="datetime3">
              <a:rPr lang="en-US" smtClean="0"/>
              <a:t>21 June 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13</a:t>
            </a:fld>
            <a:endParaRPr lang="es-ES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4294967295"/>
          </p:nvPr>
        </p:nvSpPr>
        <p:spPr>
          <a:xfrm>
            <a:off x="333772" y="2636912"/>
            <a:ext cx="6782991" cy="3902001"/>
          </a:xfrm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NOTAS DE PRENSA                                                         34</a:t>
            </a:r>
          </a:p>
          <a:p>
            <a:endParaRPr lang="es-ES" sz="2400" b="1" dirty="0" smtClean="0">
              <a:solidFill>
                <a:srgbClr val="0070C0"/>
              </a:solidFill>
            </a:endParaRPr>
          </a:p>
          <a:p>
            <a:r>
              <a:rPr lang="es-ES" sz="2400" b="1" dirty="0" smtClean="0">
                <a:solidFill>
                  <a:srgbClr val="0070C0"/>
                </a:solidFill>
              </a:rPr>
              <a:t>NOTICIAS PUBLICADAS EN PRENSA                      1.867</a:t>
            </a:r>
          </a:p>
          <a:p>
            <a:pPr marL="0" indent="0">
              <a:buNone/>
            </a:pPr>
            <a:endParaRPr lang="es-ES" sz="2400" b="1" dirty="0" smtClean="0">
              <a:solidFill>
                <a:srgbClr val="0070C0"/>
              </a:solidFill>
            </a:endParaRPr>
          </a:p>
          <a:p>
            <a:r>
              <a:rPr lang="es-ES" sz="2400" b="1" dirty="0" smtClean="0">
                <a:solidFill>
                  <a:srgbClr val="0070C0"/>
                </a:solidFill>
              </a:rPr>
              <a:t>MEDIA DE APARICIONES                             155,50 /MES</a:t>
            </a:r>
          </a:p>
          <a:p>
            <a:endParaRPr lang="es-ES" sz="2400" b="1" dirty="0" smtClean="0">
              <a:solidFill>
                <a:srgbClr val="0070C0"/>
              </a:solidFill>
            </a:endParaRPr>
          </a:p>
          <a:p>
            <a:r>
              <a:rPr lang="es-ES" sz="2400" b="1" dirty="0" smtClean="0">
                <a:solidFill>
                  <a:srgbClr val="0070C0"/>
                </a:solidFill>
              </a:rPr>
              <a:t>NOTAS DE PRENSA COMUNIDADES AUTONOMAS   10</a:t>
            </a:r>
          </a:p>
          <a:p>
            <a:endParaRPr lang="es-ES" sz="2400" b="1" dirty="0" smtClean="0">
              <a:solidFill>
                <a:srgbClr val="0070C0"/>
              </a:solidFill>
            </a:endParaRPr>
          </a:p>
          <a:p>
            <a:r>
              <a:rPr lang="es-ES" sz="2400" b="1" dirty="0" smtClean="0">
                <a:solidFill>
                  <a:srgbClr val="0070C0"/>
                </a:solidFill>
              </a:rPr>
              <a:t>NOTAS DE PRENSA SECTORIALES                                  4</a:t>
            </a: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2636912"/>
            <a:ext cx="4295721" cy="378036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15" y="248782"/>
            <a:ext cx="1364476" cy="10315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600" y="248782"/>
            <a:ext cx="1578358" cy="908416"/>
          </a:xfrm>
          <a:prstGeom prst="rect">
            <a:avLst/>
          </a:prstGeom>
        </p:spPr>
      </p:pic>
      <p:pic>
        <p:nvPicPr>
          <p:cNvPr id="14338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92" y="327835"/>
            <a:ext cx="990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485900" y="1220193"/>
            <a:ext cx="8686801" cy="56637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3600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5 NOTAS CON MAYOR APARICION A.E.F.</a:t>
            </a:r>
            <a:endParaRPr lang="es-ES" sz="3600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684780"/>
              </p:ext>
            </p:extLst>
          </p:nvPr>
        </p:nvGraphicFramePr>
        <p:xfrm>
          <a:off x="333772" y="2270727"/>
          <a:ext cx="4779057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Marcador de posición de conteni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0616550"/>
              </p:ext>
            </p:extLst>
          </p:nvPr>
        </p:nvGraphicFramePr>
        <p:xfrm>
          <a:off x="5302324" y="1988840"/>
          <a:ext cx="6192688" cy="433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8E11-5F45-4807-B62C-05E6982F4151}" type="datetime3">
              <a:rPr lang="en-US" smtClean="0"/>
              <a:t>21 June 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14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81" y="178956"/>
            <a:ext cx="1364476" cy="10315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001" y="165820"/>
            <a:ext cx="1578358" cy="908416"/>
          </a:xfrm>
          <a:prstGeom prst="rect">
            <a:avLst/>
          </a:prstGeom>
        </p:spPr>
      </p:pic>
      <p:pic>
        <p:nvPicPr>
          <p:cNvPr id="15362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165820"/>
            <a:ext cx="990600" cy="10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715" y="1124744"/>
            <a:ext cx="9725194" cy="864096"/>
          </a:xfrm>
        </p:spPr>
        <p:txBody>
          <a:bodyPr>
            <a:normAutofit/>
          </a:bodyPr>
          <a:lstStyle/>
          <a:p>
            <a:pPr algn="ctr"/>
            <a:r>
              <a:rPr lang="es-ES" sz="4800" b="1" u="sng" dirty="0" smtClean="0">
                <a:solidFill>
                  <a:srgbClr val="00B0F0"/>
                </a:solidFill>
              </a:rPr>
              <a:t>COMPARATIVA 2016-2017</a:t>
            </a:r>
            <a:endParaRPr lang="es-ES" sz="4800" b="1" dirty="0">
              <a:solidFill>
                <a:srgbClr val="00B0F0"/>
              </a:solidFill>
            </a:endParaRPr>
          </a:p>
        </p:txBody>
      </p:sp>
      <p:graphicFrame>
        <p:nvGraphicFramePr>
          <p:cNvPr id="15" name="Marcador de contenido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204826"/>
              </p:ext>
            </p:extLst>
          </p:nvPr>
        </p:nvGraphicFramePr>
        <p:xfrm>
          <a:off x="837828" y="2348879"/>
          <a:ext cx="9721081" cy="39170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2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0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436"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COMPARATIVA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544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NOTAS DE PRENSA EMITIDAS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+ 2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78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APARICIONES</a:t>
                      </a:r>
                      <a:r>
                        <a:rPr lang="es-ES" sz="1800" baseline="0" dirty="0" smtClean="0">
                          <a:solidFill>
                            <a:srgbClr val="00B0F0"/>
                          </a:solidFill>
                        </a:rPr>
                        <a:t> EN MEDIOS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1.682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1.867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+ 185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549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MEDIA DE APARICIONES EN MEDIOS/MES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140,1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155,5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+ 15,4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425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NOTAS DE PRENSA SECTORIALES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- 1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594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NOTAS DE</a:t>
                      </a:r>
                      <a:r>
                        <a:rPr lang="es-ES" sz="1800" baseline="0" dirty="0" smtClean="0">
                          <a:solidFill>
                            <a:srgbClr val="00B0F0"/>
                          </a:solidFill>
                        </a:rPr>
                        <a:t> PRENSA DE COMUNIDADES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FF0000"/>
                          </a:solidFill>
                        </a:rPr>
                        <a:t>+ 1</a:t>
                      </a:r>
                      <a:endParaRPr lang="es-E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5327850" y="3232202"/>
          <a:ext cx="1533126" cy="390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Hoja de cálculo" r:id="rId3" imgW="1533349" imgH="390397" progId="Excel.Sheet.12">
                  <p:embed/>
                </p:oleObj>
              </mc:Choice>
              <mc:Fallback>
                <p:oleObj name="Hoja de cálculo" r:id="rId3" imgW="1533349" imgH="3903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850" y="3232202"/>
                        <a:ext cx="1533126" cy="390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288455"/>
            <a:ext cx="990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81" y="178956"/>
            <a:ext cx="1364476" cy="10315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08" y="216328"/>
            <a:ext cx="1578358" cy="908416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4B2E-9C78-4242-8BCC-09C008C580DC}" type="datetime3">
              <a:rPr lang="en-US" smtClean="0"/>
              <a:t>21 June 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04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766" y="1097456"/>
            <a:ext cx="11305254" cy="877198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200" u="sng" dirty="0" smtClean="0">
                <a:solidFill>
                  <a:srgbClr val="00B0F0"/>
                </a:solidFill>
              </a:rPr>
              <a:t>PRINCIPALES MEDIOS EN LOS QUE </a:t>
            </a:r>
            <a:br>
              <a:rPr lang="es-ES" sz="3200" u="sng" dirty="0" smtClean="0">
                <a:solidFill>
                  <a:srgbClr val="00B0F0"/>
                </a:solidFill>
              </a:rPr>
            </a:br>
            <a:r>
              <a:rPr lang="es-ES" sz="3200" u="sng" dirty="0" smtClean="0">
                <a:solidFill>
                  <a:srgbClr val="00B0F0"/>
                </a:solidFill>
              </a:rPr>
              <a:t>HA APARECIDO LA AEF</a:t>
            </a:r>
            <a:endParaRPr lang="es-ES" sz="3200" u="sng" dirty="0">
              <a:solidFill>
                <a:srgbClr val="00B0F0"/>
              </a:solidFill>
            </a:endParaRPr>
          </a:p>
        </p:txBody>
      </p:sp>
      <p:pic>
        <p:nvPicPr>
          <p:cNvPr id="10" name="Marcador de posición de imagen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" b="637"/>
          <a:stretch>
            <a:fillRect/>
          </a:stretch>
        </p:blipFill>
        <p:spPr>
          <a:xfrm>
            <a:off x="7991663" y="2132856"/>
            <a:ext cx="1278283" cy="751588"/>
          </a:xfrm>
        </p:spPr>
      </p:pic>
      <p:sp>
        <p:nvSpPr>
          <p:cNvPr id="3" name="Marcador de contenido 2"/>
          <p:cNvSpPr>
            <a:spLocks noGrp="1"/>
          </p:cNvSpPr>
          <p:nvPr>
            <p:ph type="body" sz="half" idx="2"/>
          </p:nvPr>
        </p:nvSpPr>
        <p:spPr>
          <a:xfrm>
            <a:off x="261766" y="2083275"/>
            <a:ext cx="5728906" cy="4210708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Agencias: 		EFE, Europa Press y Colpisa</a:t>
            </a:r>
          </a:p>
          <a:p>
            <a:r>
              <a:rPr lang="es-ES" b="1" dirty="0" smtClean="0">
                <a:solidFill>
                  <a:srgbClr val="00B0F0"/>
                </a:solidFill>
              </a:rPr>
              <a:t>Televisiones: 	Televisión Española, Telemadrid, Telecinco, La   Sexta, TV </a:t>
            </a:r>
            <a:r>
              <a:rPr lang="es-ES" b="1" dirty="0" err="1" smtClean="0">
                <a:solidFill>
                  <a:srgbClr val="00B0F0"/>
                </a:solidFill>
              </a:rPr>
              <a:t>Aragon</a:t>
            </a:r>
            <a:r>
              <a:rPr lang="es-ES" b="1" dirty="0" smtClean="0">
                <a:solidFill>
                  <a:srgbClr val="00B0F0"/>
                </a:solidFill>
              </a:rPr>
              <a:t>, TV Galicia		                      	…</a:t>
            </a:r>
          </a:p>
          <a:p>
            <a:r>
              <a:rPr lang="es-ES" b="1" dirty="0" smtClean="0">
                <a:solidFill>
                  <a:srgbClr val="00B0F0"/>
                </a:solidFill>
              </a:rPr>
              <a:t>Emisoras: Radio Nacional de España,   Intereconomía, COPE, </a:t>
            </a:r>
          </a:p>
          <a:p>
            <a:r>
              <a:rPr lang="es-ES" b="1" dirty="0" smtClean="0">
                <a:solidFill>
                  <a:srgbClr val="00B0F0"/>
                </a:solidFill>
              </a:rPr>
              <a:t>Capital Radio, Gestiona Radio, Onda Inversión…</a:t>
            </a:r>
          </a:p>
          <a:p>
            <a:r>
              <a:rPr lang="es-ES" b="1" dirty="0" smtClean="0">
                <a:solidFill>
                  <a:srgbClr val="00B0F0"/>
                </a:solidFill>
              </a:rPr>
              <a:t>Periódicos: El Mundo, La Razón, El País, ABC, La Vanguardia, 20 Minutos,   Diario Vasco, El Heraldo de Aragón, Diario de Navarra…</a:t>
            </a:r>
          </a:p>
          <a:p>
            <a:r>
              <a:rPr lang="es-ES" b="1" dirty="0" smtClean="0">
                <a:solidFill>
                  <a:srgbClr val="00B0F0"/>
                </a:solidFill>
              </a:rPr>
              <a:t>Revistas: 		Emprendedores, MuyPymes, Franquicias y Negocios, Metros2, </a:t>
            </a:r>
            <a:r>
              <a:rPr lang="es-ES" b="1" dirty="0" err="1" smtClean="0">
                <a:solidFill>
                  <a:srgbClr val="00B0F0"/>
                </a:solidFill>
              </a:rPr>
              <a:t>Alimarket</a:t>
            </a:r>
            <a:r>
              <a:rPr lang="es-ES" b="1" dirty="0" smtClean="0">
                <a:solidFill>
                  <a:srgbClr val="00B0F0"/>
                </a:solidFill>
              </a:rPr>
              <a:t>, Restauración News, Dirigentes, Empresa Exterior…</a:t>
            </a:r>
          </a:p>
          <a:p>
            <a:r>
              <a:rPr lang="es-ES" b="1" dirty="0" smtClean="0">
                <a:solidFill>
                  <a:srgbClr val="00B0F0"/>
                </a:solidFill>
              </a:rPr>
              <a:t>Económicos :Expansión, El Economista, Cinco Días…</a:t>
            </a:r>
          </a:p>
          <a:p>
            <a:r>
              <a:rPr lang="es-ES" b="1" dirty="0" smtClean="0">
                <a:solidFill>
                  <a:srgbClr val="00B0F0"/>
                </a:solidFill>
              </a:rPr>
              <a:t>Portales: Franquinews.es, Franquicia.net, Pymesyfranquicias.com, Quefranquicia.com, 100franquicias.com…</a:t>
            </a:r>
          </a:p>
        </p:txBody>
      </p:sp>
      <p:pic>
        <p:nvPicPr>
          <p:cNvPr id="5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121614"/>
            <a:ext cx="990600" cy="8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90" y="125448"/>
            <a:ext cx="1364476" cy="9521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64" y="124770"/>
            <a:ext cx="1368152" cy="8078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9904" y="2575929"/>
            <a:ext cx="73324" cy="4571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3103752"/>
            <a:ext cx="1392860" cy="5242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52" y="2848042"/>
            <a:ext cx="1171311" cy="96358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36" y="3786210"/>
            <a:ext cx="3165939" cy="154033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38" y="5702402"/>
            <a:ext cx="1097539" cy="70061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497" y="5825095"/>
            <a:ext cx="895137" cy="56761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36" y="5685649"/>
            <a:ext cx="659629" cy="634469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1B8C-D1A6-4864-A743-408F76985659}" type="datetime3">
              <a:rPr lang="en-US" smtClean="0"/>
              <a:t>21 June 2018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ASOCIACION ESPAÑOLA DE FRANQUICIADORES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02365" y="1221179"/>
            <a:ext cx="10533752" cy="930107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</a:rPr>
              <a:t>LA A.E.F. EN REDES SOCIALES</a:t>
            </a:r>
            <a:br>
              <a:rPr lang="es-ES" sz="3200" b="1" dirty="0" smtClean="0">
                <a:solidFill>
                  <a:srgbClr val="0070C0"/>
                </a:solidFill>
              </a:rPr>
            </a:br>
            <a:r>
              <a:rPr lang="es-ES" sz="3200" b="1" dirty="0" smtClean="0">
                <a:solidFill>
                  <a:srgbClr val="0070C0"/>
                </a:solidFill>
              </a:rPr>
              <a:t>31.12.2017</a:t>
            </a:r>
            <a:endParaRPr lang="es-ES" sz="3200" b="1" dirty="0">
              <a:solidFill>
                <a:srgbClr val="0070C0"/>
              </a:solidFill>
            </a:endParaRPr>
          </a:p>
        </p:txBody>
      </p:sp>
      <p:pic>
        <p:nvPicPr>
          <p:cNvPr id="10" name="Marcador de posición de imagen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2348881"/>
            <a:ext cx="4509657" cy="4176464"/>
          </a:xfrm>
          <a:ln>
            <a:solidFill>
              <a:srgbClr val="0070C0"/>
            </a:solidFill>
          </a:ln>
        </p:spPr>
      </p:pic>
      <p:sp>
        <p:nvSpPr>
          <p:cNvPr id="34" name="Subtítulo 33"/>
          <p:cNvSpPr>
            <a:spLocks noGrp="1"/>
          </p:cNvSpPr>
          <p:nvPr>
            <p:ph type="body" sz="half" idx="2"/>
          </p:nvPr>
        </p:nvSpPr>
        <p:spPr>
          <a:xfrm>
            <a:off x="485576" y="2252732"/>
            <a:ext cx="5248796" cy="4358412"/>
          </a:xfrm>
          <a:ln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es-ES" dirty="0" smtClean="0"/>
              <a:t>                                                                                       </a:t>
            </a:r>
          </a:p>
          <a:p>
            <a:endParaRPr lang="es-ES" sz="4300" b="1" dirty="0">
              <a:solidFill>
                <a:srgbClr val="0070C0"/>
              </a:solidFill>
            </a:endParaRPr>
          </a:p>
          <a:p>
            <a:r>
              <a:rPr lang="es-ES" sz="7300" b="1" dirty="0" smtClean="0">
                <a:solidFill>
                  <a:srgbClr val="0070C0"/>
                </a:solidFill>
              </a:rPr>
              <a:t>                                                          1.742.-</a:t>
            </a:r>
          </a:p>
          <a:p>
            <a:endParaRPr lang="es-ES" sz="2000" b="1" dirty="0">
              <a:solidFill>
                <a:srgbClr val="0070C0"/>
              </a:solidFill>
            </a:endParaRPr>
          </a:p>
          <a:p>
            <a:endParaRPr lang="es-ES" sz="2000" b="1" dirty="0" smtClean="0">
              <a:solidFill>
                <a:srgbClr val="0070C0"/>
              </a:solidFill>
            </a:endParaRPr>
          </a:p>
          <a:p>
            <a:r>
              <a:rPr lang="es-ES" sz="2000" b="1" dirty="0">
                <a:solidFill>
                  <a:srgbClr val="0070C0"/>
                </a:solidFill>
              </a:rPr>
              <a:t> </a:t>
            </a:r>
            <a:r>
              <a:rPr lang="es-ES" sz="2000" b="1" dirty="0" smtClean="0">
                <a:solidFill>
                  <a:srgbClr val="0070C0"/>
                </a:solidFill>
              </a:rPr>
              <a:t>                                                </a:t>
            </a:r>
          </a:p>
          <a:p>
            <a:endParaRPr lang="es-ES" sz="2000" b="1" dirty="0">
              <a:solidFill>
                <a:srgbClr val="0070C0"/>
              </a:solidFill>
            </a:endParaRPr>
          </a:p>
          <a:p>
            <a:endParaRPr lang="es-ES" sz="2000" b="1" dirty="0" smtClean="0">
              <a:solidFill>
                <a:srgbClr val="0070C0"/>
              </a:solidFill>
            </a:endParaRPr>
          </a:p>
          <a:p>
            <a:endParaRPr lang="es-ES" sz="2000" b="1" dirty="0">
              <a:solidFill>
                <a:srgbClr val="0070C0"/>
              </a:solidFill>
            </a:endParaRPr>
          </a:p>
          <a:p>
            <a:r>
              <a:rPr lang="es-ES" sz="7300" b="1" dirty="0" smtClean="0">
                <a:solidFill>
                  <a:srgbClr val="0070C0"/>
                </a:solidFill>
              </a:rPr>
              <a:t>                                                         3.193.-</a:t>
            </a:r>
          </a:p>
          <a:p>
            <a:endParaRPr lang="es-ES" sz="7300" b="1" dirty="0">
              <a:solidFill>
                <a:srgbClr val="0070C0"/>
              </a:solidFill>
            </a:endParaRPr>
          </a:p>
          <a:p>
            <a:endParaRPr lang="es-ES" sz="7300" b="1" dirty="0" smtClean="0">
              <a:solidFill>
                <a:srgbClr val="0070C0"/>
              </a:solidFill>
            </a:endParaRPr>
          </a:p>
          <a:p>
            <a:endParaRPr lang="es-ES" sz="7300" b="1" dirty="0" smtClean="0">
              <a:solidFill>
                <a:srgbClr val="0070C0"/>
              </a:solidFill>
            </a:endParaRPr>
          </a:p>
          <a:p>
            <a:r>
              <a:rPr lang="es-ES" sz="7300" b="1" dirty="0" smtClean="0">
                <a:solidFill>
                  <a:srgbClr val="0070C0"/>
                </a:solidFill>
              </a:rPr>
              <a:t>                                                            306.-</a:t>
            </a:r>
            <a:endParaRPr lang="es-ES" sz="7300" b="1" dirty="0">
              <a:solidFill>
                <a:srgbClr val="0070C0"/>
              </a:solidFill>
            </a:endParaRPr>
          </a:p>
          <a:p>
            <a:endParaRPr lang="es-ES" sz="7300" b="1" dirty="0" smtClean="0">
              <a:solidFill>
                <a:srgbClr val="0070C0"/>
              </a:solidFill>
            </a:endParaRPr>
          </a:p>
          <a:p>
            <a:r>
              <a:rPr lang="es-ES" sz="7300" b="1" dirty="0" smtClean="0">
                <a:solidFill>
                  <a:srgbClr val="0070C0"/>
                </a:solidFill>
              </a:rPr>
              <a:t>                                                              55.-</a:t>
            </a:r>
          </a:p>
          <a:p>
            <a:endParaRPr lang="es-ES" sz="7300" b="1" dirty="0">
              <a:solidFill>
                <a:srgbClr val="0070C0"/>
              </a:solidFill>
            </a:endParaRPr>
          </a:p>
          <a:p>
            <a:endParaRPr lang="es-ES" sz="7300" b="1" dirty="0" smtClean="0">
              <a:solidFill>
                <a:srgbClr val="0070C0"/>
              </a:solidFill>
            </a:endParaRPr>
          </a:p>
          <a:p>
            <a:endParaRPr lang="es-ES" sz="7300" b="1" dirty="0" smtClean="0">
              <a:solidFill>
                <a:srgbClr val="0070C0"/>
              </a:solidFill>
            </a:endParaRPr>
          </a:p>
          <a:p>
            <a:endParaRPr lang="es-ES" sz="6000" b="1" dirty="0" smtClean="0">
              <a:solidFill>
                <a:srgbClr val="0070C0"/>
              </a:solidFill>
            </a:endParaRPr>
          </a:p>
          <a:p>
            <a:endParaRPr lang="es-ES" sz="2000" b="1" dirty="0" smtClean="0">
              <a:solidFill>
                <a:srgbClr val="0070C0"/>
              </a:solidFill>
            </a:endParaRPr>
          </a:p>
          <a:p>
            <a:endParaRPr lang="es-ES" sz="2000" b="1" dirty="0" smtClean="0">
              <a:solidFill>
                <a:srgbClr val="0070C0"/>
              </a:solidFill>
            </a:endParaRPr>
          </a:p>
          <a:p>
            <a:r>
              <a:rPr lang="es-ES" sz="2000" b="1" dirty="0" smtClean="0">
                <a:solidFill>
                  <a:srgbClr val="0070C0"/>
                </a:solidFill>
              </a:rPr>
              <a:t>                                                   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AB98-1FBA-4D72-BEED-FC2BB75633CF}" type="datetime3">
              <a:rPr lang="en-US" smtClean="0"/>
              <a:t>21 June 2018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17</a:t>
            </a:fld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3" y="2536381"/>
            <a:ext cx="1008112" cy="615937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2" y="3431804"/>
            <a:ext cx="1093597" cy="86129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01" y="227705"/>
            <a:ext cx="1364476" cy="10315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70" y="116632"/>
            <a:ext cx="1578358" cy="908416"/>
          </a:xfrm>
          <a:prstGeom prst="rect">
            <a:avLst/>
          </a:prstGeom>
        </p:spPr>
      </p:pic>
      <p:pic>
        <p:nvPicPr>
          <p:cNvPr id="16386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19" y="289618"/>
            <a:ext cx="990600" cy="8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reclutar en linkedin Archivos - SocialMediaNode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11" y="4728207"/>
            <a:ext cx="724610" cy="725164"/>
          </a:xfrm>
          <a:prstGeom prst="rect">
            <a:avLst/>
          </a:prstGeom>
        </p:spPr>
      </p:pic>
      <p:pic>
        <p:nvPicPr>
          <p:cNvPr id="9" name="Imagen 8" descr="Original file ‎ (7,200 × 7,200 pixels, file size: 1.39 MB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7" y="5570738"/>
            <a:ext cx="1008112" cy="91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1" y="1988840"/>
            <a:ext cx="9709721" cy="936104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6600" b="1" dirty="0" smtClean="0">
                <a:solidFill>
                  <a:srgbClr val="0070C0"/>
                </a:solidFill>
              </a:rPr>
              <a:t>PRESUPUESTO 2018</a:t>
            </a:r>
            <a:endParaRPr lang="es-ES" sz="6600" b="1" dirty="0">
              <a:solidFill>
                <a:srgbClr val="0070C0"/>
              </a:solidFill>
            </a:endParaRP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71" y="3180011"/>
            <a:ext cx="3956858" cy="2985293"/>
          </a:xfr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2451-8697-4F67-B17D-DCFE5406D096}" type="datetime3">
              <a:rPr lang="en-US" smtClean="0"/>
              <a:t>21 June 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18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485" y="401305"/>
            <a:ext cx="1578358" cy="9084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390080"/>
            <a:ext cx="1364476" cy="1031553"/>
          </a:xfrm>
          <a:prstGeom prst="rect">
            <a:avLst/>
          </a:prstGeom>
        </p:spPr>
      </p:pic>
      <p:pic>
        <p:nvPicPr>
          <p:cNvPr id="17410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25" y="427749"/>
            <a:ext cx="990600" cy="1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072" y="1831516"/>
            <a:ext cx="9190804" cy="90256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PRESUPUESTO DEL EJERCICIO DEL 2018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9205662" cy="28970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  INGRESOS                  248.474.-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GASTOS                      231.121-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RESULTADO                 </a:t>
            </a:r>
            <a:r>
              <a:rPr lang="en-US" sz="3600" b="1" dirty="0" smtClean="0">
                <a:solidFill>
                  <a:srgbClr val="0070C0"/>
                </a:solidFill>
              </a:rPr>
              <a:t>17.353.-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A5DE-955E-4B7D-B62E-A7BC94E4B379}" type="datetime3">
              <a:rPr lang="en-US" smtClean="0"/>
              <a:t>21 June 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19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358961"/>
            <a:ext cx="1408093" cy="11521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600" y="404651"/>
            <a:ext cx="1578358" cy="908416"/>
          </a:xfrm>
          <a:prstGeom prst="rect">
            <a:avLst/>
          </a:prstGeom>
        </p:spPr>
      </p:pic>
      <p:pic>
        <p:nvPicPr>
          <p:cNvPr id="18434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471592"/>
            <a:ext cx="990600" cy="10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072" y="1831516"/>
            <a:ext cx="9190804" cy="90256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RESULTADOS DEL EJERCICIO DEL 2017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9205662" cy="28970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  INGRESOS                  287.806,54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GASTOS                      269.254,00 -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RESULTADO                 </a:t>
            </a:r>
            <a:r>
              <a:rPr lang="en-US" sz="3600" b="1" dirty="0" smtClean="0">
                <a:solidFill>
                  <a:srgbClr val="0070C0"/>
                </a:solidFill>
              </a:rPr>
              <a:t>18.552,54-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718C-AB1A-47E3-AE87-5B60931BD672}" type="datetime3">
              <a:rPr lang="en-US" smtClean="0"/>
              <a:t>21 June 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202412"/>
            <a:ext cx="1622664" cy="11521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607" y="184038"/>
            <a:ext cx="1578358" cy="908416"/>
          </a:xfrm>
          <a:prstGeom prst="rect">
            <a:avLst/>
          </a:prstGeom>
        </p:spPr>
      </p:pic>
      <p:pic>
        <p:nvPicPr>
          <p:cNvPr id="3074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37" y="230287"/>
            <a:ext cx="990600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072" y="1831516"/>
            <a:ext cx="9190804" cy="90256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DIFERENCIA PARTIDAS PRINCIPALES 2018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80072" y="2996131"/>
            <a:ext cx="9190804" cy="28970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GASTOS  PERSONAL       :                                     +23.516.-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OFICINAS                         :                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-1.900.-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TRABAJOS DE OTRAS EMPRESAS: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-24.400.-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GASTOS REPRESENTACION+JUNTA+: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- 8.000.-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3200" b="1" dirty="0"/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0469-98E8-4C31-8FA9-360AEF248CC9}" type="datetime3">
              <a:rPr lang="en-US" smtClean="0"/>
              <a:t>21 June 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20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74" y="337979"/>
            <a:ext cx="1206699" cy="10925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31" y="272593"/>
            <a:ext cx="1560512" cy="908416"/>
          </a:xfrm>
          <a:prstGeom prst="rect">
            <a:avLst/>
          </a:prstGeom>
        </p:spPr>
      </p:pic>
      <p:pic>
        <p:nvPicPr>
          <p:cNvPr id="19458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25" y="337979"/>
            <a:ext cx="990600" cy="103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7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820" y="1412776"/>
            <a:ext cx="10153128" cy="644624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rgbClr val="0070C0"/>
                </a:solidFill>
              </a:rPr>
              <a:t>ACCIONES PREVISTAS 2018</a:t>
            </a:r>
            <a:endParaRPr lang="es-ES" sz="4000" b="1" dirty="0">
              <a:solidFill>
                <a:srgbClr val="0070C0"/>
              </a:solidFill>
            </a:endParaRPr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75" y="2487233"/>
            <a:ext cx="5038725" cy="3869118"/>
          </a:xfrm>
          <a:ln>
            <a:solidFill>
              <a:srgbClr val="0070C0"/>
            </a:solidFill>
          </a:ln>
        </p:spPr>
      </p:pic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333772" y="2492896"/>
            <a:ext cx="5204918" cy="3907532"/>
          </a:xfrm>
          <a:ln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SEGUIR CON LOS DESAYUNOS DE 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SEGUIR CON EL CAFÉ DE LA A.E.F SOCIOS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GUIA DEL CANDIDATO A FRANQUICIADO (MIEMBROS JUNTA)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LOS CAFES DEL FRANQUICIADO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LOS CAFES DEL RESPONSABLE INTERNACIONAL DE LA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LOS CAFES DEL MASTER FRANQUICIA EXTRANJEROS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MENU EJECUTIVO A.E.F.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AVANZAR CANAL YOUTUBE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PUBLICACION ESTUDIOS NACIONAL </a:t>
            </a:r>
            <a:r>
              <a:rPr lang="es-ES" dirty="0">
                <a:solidFill>
                  <a:srgbClr val="0070C0"/>
                </a:solidFill>
              </a:rPr>
              <a:t>,</a:t>
            </a:r>
            <a:r>
              <a:rPr lang="es-ES" dirty="0" smtClean="0">
                <a:solidFill>
                  <a:srgbClr val="0070C0"/>
                </a:solidFill>
              </a:rPr>
              <a:t> INTERNACIONAL Y LITIGIOS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FIRMA CONVENIOS COMERCIALES BILATERALES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REVISION Y ACTUALIZACION CONVENIO CON SIF VALENCIA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INFORMACION ACCIONES LLEVADAS A CABO UP DATE JUNIO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ALCANZAR LOS 200 SOCIOS EN LA AEF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ALCANZAR LOS 126 FRANQUICIADORES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CELEBRACION BFW 2018 ESPAÑA OCTUBRE VALENCIA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LA A.E.F. MIEMBRO BOARD  E.F.F.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27B8-6A3D-459B-B6CC-272F0CD1E62B}" type="datetime3">
              <a:rPr lang="en-US" smtClean="0"/>
              <a:t>21 June 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21</a:t>
            </a:fld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06" y="249994"/>
            <a:ext cx="1364476" cy="103155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52" y="314625"/>
            <a:ext cx="1578358" cy="908416"/>
          </a:xfrm>
          <a:prstGeom prst="rect">
            <a:avLst/>
          </a:prstGeom>
        </p:spPr>
      </p:pic>
      <p:pic>
        <p:nvPicPr>
          <p:cNvPr id="20482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57" y="190034"/>
            <a:ext cx="990600" cy="10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ctrTitle"/>
          </p:nvPr>
        </p:nvSpPr>
        <p:spPr>
          <a:xfrm>
            <a:off x="1217613" y="2636912"/>
            <a:ext cx="9753600" cy="1008112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rgbClr val="00B0F0"/>
                </a:solidFill>
              </a:rPr>
              <a:t/>
            </a:r>
            <a:br>
              <a:rPr lang="es-ES" sz="3600" b="1" dirty="0" smtClean="0">
                <a:solidFill>
                  <a:srgbClr val="00B0F0"/>
                </a:solidFill>
              </a:rPr>
            </a:br>
            <a:r>
              <a:rPr lang="es-ES" sz="3600" b="1" dirty="0">
                <a:solidFill>
                  <a:srgbClr val="00B0F0"/>
                </a:solidFill>
              </a:rPr>
              <a:t/>
            </a:r>
            <a:br>
              <a:rPr lang="es-ES" sz="3600" b="1" dirty="0">
                <a:solidFill>
                  <a:srgbClr val="00B0F0"/>
                </a:solidFill>
              </a:rPr>
            </a:br>
            <a:r>
              <a:rPr lang="es-ES" sz="3600" b="1" dirty="0" smtClean="0">
                <a:solidFill>
                  <a:srgbClr val="00B0F0"/>
                </a:solidFill>
              </a:rPr>
              <a:t/>
            </a:r>
            <a:br>
              <a:rPr lang="es-ES" sz="3600" b="1" dirty="0" smtClean="0">
                <a:solidFill>
                  <a:srgbClr val="00B0F0"/>
                </a:solidFill>
              </a:rPr>
            </a:br>
            <a:r>
              <a:rPr lang="es-ES" sz="3600" b="1" dirty="0">
                <a:solidFill>
                  <a:srgbClr val="00B0F0"/>
                </a:solidFill>
              </a:rPr>
              <a:t/>
            </a:r>
            <a:br>
              <a:rPr lang="es-ES" sz="3600" b="1" dirty="0">
                <a:solidFill>
                  <a:srgbClr val="00B0F0"/>
                </a:solidFill>
              </a:rPr>
            </a:br>
            <a:r>
              <a:rPr lang="es-ES" sz="3600" b="1" dirty="0" smtClean="0">
                <a:solidFill>
                  <a:srgbClr val="00B0F0"/>
                </a:solidFill>
              </a:rPr>
              <a:t/>
            </a:r>
            <a:br>
              <a:rPr lang="es-ES" sz="3600" b="1" dirty="0" smtClean="0">
                <a:solidFill>
                  <a:srgbClr val="00B0F0"/>
                </a:solidFill>
              </a:rPr>
            </a:br>
            <a:r>
              <a:rPr lang="es-ES" sz="3600" b="1" dirty="0">
                <a:solidFill>
                  <a:srgbClr val="00B0F0"/>
                </a:solidFill>
              </a:rPr>
              <a:t/>
            </a:r>
            <a:br>
              <a:rPr lang="es-ES" sz="3600" b="1" dirty="0">
                <a:solidFill>
                  <a:srgbClr val="00B0F0"/>
                </a:solidFill>
              </a:rPr>
            </a:br>
            <a:r>
              <a:rPr lang="es-ES" sz="3600" b="1" dirty="0" smtClean="0">
                <a:solidFill>
                  <a:srgbClr val="00B0F0"/>
                </a:solidFill>
              </a:rPr>
              <a:t>CAFES DE LA A.E.F  ENERO VS  JUNIO 2018</a:t>
            </a:r>
            <a:br>
              <a:rPr lang="es-ES" sz="3600" b="1" dirty="0" smtClean="0">
                <a:solidFill>
                  <a:srgbClr val="00B0F0"/>
                </a:solidFill>
              </a:rPr>
            </a:br>
            <a:r>
              <a:rPr lang="es-ES" sz="3600" b="1" dirty="0" smtClean="0">
                <a:solidFill>
                  <a:srgbClr val="00B0F0"/>
                </a:solidFill>
              </a:rPr>
              <a:t/>
            </a:r>
            <a:br>
              <a:rPr lang="es-ES" sz="3600" b="1" dirty="0" smtClean="0">
                <a:solidFill>
                  <a:srgbClr val="00B0F0"/>
                </a:solidFill>
              </a:rPr>
            </a:br>
            <a:r>
              <a:rPr lang="es-ES" sz="3600" b="1" dirty="0" smtClean="0">
                <a:solidFill>
                  <a:srgbClr val="00B0F0"/>
                </a:solidFill>
              </a:rPr>
              <a:t>50</a:t>
            </a:r>
            <a:endParaRPr lang="es-ES" sz="3600" b="1" dirty="0">
              <a:solidFill>
                <a:srgbClr val="00B0F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subTitle" idx="1"/>
          </p:nvPr>
        </p:nvSpPr>
        <p:spPr>
          <a:xfrm>
            <a:off x="1217614" y="6126480"/>
            <a:ext cx="7848600" cy="4571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s-ES" sz="2200" dirty="0" smtClean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es-ES" sz="2200" dirty="0" smtClean="0">
              <a:solidFill>
                <a:srgbClr val="00B0F0"/>
              </a:solidFill>
            </a:endParaRPr>
          </a:p>
          <a:p>
            <a:endParaRPr lang="es-ES" sz="2200" dirty="0">
              <a:solidFill>
                <a:srgbClr val="00B0F0"/>
              </a:solidFill>
            </a:endParaRPr>
          </a:p>
          <a:p>
            <a:endParaRPr lang="es-ES" sz="220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200" dirty="0"/>
          </a:p>
        </p:txBody>
      </p:sp>
      <p:pic>
        <p:nvPicPr>
          <p:cNvPr id="8" name="7 Imagen" descr="Taza Café de la A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244" y="3645024"/>
            <a:ext cx="2368572" cy="2214578"/>
          </a:xfrm>
          <a:prstGeom prst="rect">
            <a:avLst/>
          </a:prstGeom>
        </p:spPr>
      </p:pic>
      <p:pic>
        <p:nvPicPr>
          <p:cNvPr id="6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260648"/>
            <a:ext cx="990600" cy="1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75" y="188640"/>
            <a:ext cx="1364476" cy="10315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250208"/>
            <a:ext cx="1578358" cy="908416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836E-5300-4745-ACD8-D1450498E9AA}" type="datetime3">
              <a:rPr lang="en-US" smtClean="0"/>
              <a:t>21 June 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4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Taza Café del Franquici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676" y="1772816"/>
            <a:ext cx="1377567" cy="1465763"/>
          </a:xfrm>
          <a:prstGeom prst="rect">
            <a:avLst/>
          </a:prstGeom>
        </p:spPr>
      </p:pic>
      <p:pic>
        <p:nvPicPr>
          <p:cNvPr id="9" name="8 Imagen" descr="Taza Café Franquiciadores en el Mu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676" y="3381771"/>
            <a:ext cx="1374203" cy="1462609"/>
          </a:xfrm>
          <a:prstGeom prst="rect">
            <a:avLst/>
          </a:prstGeom>
        </p:spPr>
      </p:pic>
      <p:pic>
        <p:nvPicPr>
          <p:cNvPr id="13" name="12 Imagen" descr="Taza Café Busca tu Máster Franquic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676" y="5229200"/>
            <a:ext cx="1335406" cy="14993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917948" y="1289148"/>
            <a:ext cx="6984827" cy="48366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" sz="2000" b="1" dirty="0" smtClean="0"/>
              <a:t>                                </a:t>
            </a:r>
            <a:r>
              <a:rPr lang="es-ES" sz="2000" b="1" dirty="0" smtClean="0">
                <a:solidFill>
                  <a:srgbClr val="00B0F0"/>
                </a:solidFill>
              </a:rPr>
              <a:t>LOS NUEVOS CAFES DE LA A.E.F.2018</a:t>
            </a:r>
            <a:endParaRPr lang="es-ES" sz="2000" b="1" dirty="0">
              <a:solidFill>
                <a:srgbClr val="00B0F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05780" y="1772816"/>
            <a:ext cx="7776864" cy="46805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CAFÉ DEL FRANQUICIADO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es-ES" sz="1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es-ES" sz="1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es-ES" sz="1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s-ES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CAFÉ DEL RESPONSABLE INTERNACIONAL DE LAS MARCAS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CAFÉ DEL MASTER FRANQUICIA</a:t>
            </a:r>
            <a:endParaRPr lang="es-ES" sz="1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8" y="247911"/>
            <a:ext cx="846584" cy="87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00" y="218857"/>
            <a:ext cx="957098" cy="874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269976"/>
            <a:ext cx="936104" cy="681952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FC64-975D-4489-BCC4-EDB2CFACDFF4}" type="datetime3">
              <a:rPr lang="en-US" smtClean="0"/>
              <a:t>21 June 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5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Busca tu Master Franquicia en Españ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8066" y="71414"/>
            <a:ext cx="9498684" cy="6715147"/>
          </a:xfrm>
          <a:prstGeom prst="rect">
            <a:avLst/>
          </a:prstGeom>
        </p:spPr>
      </p:pic>
      <p:pic>
        <p:nvPicPr>
          <p:cNvPr id="3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1228184"/>
            <a:ext cx="1157206" cy="10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6" y="3140968"/>
            <a:ext cx="1364476" cy="10315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6" y="5301208"/>
            <a:ext cx="1578358" cy="908416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28F8-9BBB-455C-9CAB-EF330E0317A2}" type="datetime3">
              <a:rPr lang="en-US" smtClean="0"/>
              <a:t>21 June 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8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3858006" y="1348648"/>
            <a:ext cx="4180622" cy="3416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b="1" dirty="0" smtClean="0">
                <a:solidFill>
                  <a:srgbClr val="0070C0"/>
                </a:solidFill>
              </a:rPr>
              <a:t>              EL MENÚ EJECUTIVO DE LA AEF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16" name="15 Imagen" descr="Taza Menú Ejecutivo A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64" y="2132856"/>
            <a:ext cx="1796042" cy="1473897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4726260" y="2204864"/>
            <a:ext cx="6368812" cy="144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 smtClean="0">
                <a:solidFill>
                  <a:srgbClr val="0070C0"/>
                </a:solidFill>
              </a:rPr>
              <a:t>Primer invitado: </a:t>
            </a:r>
            <a:r>
              <a:rPr lang="es-ES" sz="1200" b="1" dirty="0" smtClean="0">
                <a:solidFill>
                  <a:srgbClr val="0070C0"/>
                </a:solidFill>
              </a:rPr>
              <a:t>Antonio García Rebollar - Director General de Política Comercial y Competitividad del Ministerio de Economía, Industria y Competitividad</a:t>
            </a:r>
          </a:p>
          <a:p>
            <a:endParaRPr lang="es-ES_tradnl" sz="1200" b="1" dirty="0" smtClean="0">
              <a:solidFill>
                <a:srgbClr val="0070C0"/>
              </a:solidFill>
            </a:endParaRPr>
          </a:p>
          <a:p>
            <a:r>
              <a:rPr lang="es-ES_tradnl" sz="1200" b="1" dirty="0" smtClean="0">
                <a:solidFill>
                  <a:srgbClr val="0070C0"/>
                </a:solidFill>
              </a:rPr>
              <a:t>Día: 16 de mayo a las 13:30 hrs.</a:t>
            </a:r>
          </a:p>
          <a:p>
            <a:endParaRPr lang="es-ES_tradnl" sz="1200" b="1" dirty="0" smtClean="0">
              <a:solidFill>
                <a:srgbClr val="0070C0"/>
              </a:solidFill>
            </a:endParaRPr>
          </a:p>
          <a:p>
            <a:r>
              <a:rPr lang="es-ES_tradnl" sz="1200" b="1" dirty="0" smtClean="0">
                <a:solidFill>
                  <a:srgbClr val="0070C0"/>
                </a:solidFill>
              </a:rPr>
              <a:t>Total de asistentes: 21 (aforo completo)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s-ES_tradnl" sz="1200" b="1" dirty="0" smtClean="0">
              <a:solidFill>
                <a:srgbClr val="0070C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08594" y="3798332"/>
            <a:ext cx="371477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b="1" dirty="0" smtClean="0">
                <a:solidFill>
                  <a:srgbClr val="0070C0"/>
                </a:solidFill>
              </a:rPr>
              <a:t>LA AEF ENTRE FOGONES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70276" y="4437112"/>
            <a:ext cx="6480720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_tradnl" sz="1200" b="1" dirty="0" smtClean="0">
                <a:solidFill>
                  <a:srgbClr val="0070C0"/>
                </a:solidFill>
              </a:rPr>
              <a:t>Nace como complemento al Menú Ejecutivo de la AEF</a:t>
            </a:r>
          </a:p>
          <a:p>
            <a:r>
              <a:rPr lang="es-ES_tradnl" sz="1200" b="1" dirty="0" smtClean="0">
                <a:solidFill>
                  <a:srgbClr val="0070C0"/>
                </a:solidFill>
              </a:rPr>
              <a:t>El Chef del jardín del Intercontinental, Miguel de la Fuente, nos explicará en directo cómo se preparan los platos que van a degustar los invitados al Menú Ejecutivo.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endParaRPr lang="es-ES_tradnl" sz="1200" b="1" dirty="0" smtClean="0">
              <a:solidFill>
                <a:srgbClr val="0070C0"/>
              </a:solidFill>
            </a:endParaRPr>
          </a:p>
          <a:p>
            <a:r>
              <a:rPr lang="es-ES_tradnl" sz="1200" b="1" dirty="0" smtClean="0">
                <a:solidFill>
                  <a:srgbClr val="0070C0"/>
                </a:solidFill>
              </a:rPr>
              <a:t>Día: 16 de mayo a las 11:30 hrs.</a:t>
            </a:r>
          </a:p>
          <a:p>
            <a:endParaRPr lang="es-ES_tradnl" sz="12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s-ES_tradnl" sz="1200" b="1" dirty="0" smtClean="0">
              <a:solidFill>
                <a:srgbClr val="0070C0"/>
              </a:solidFill>
            </a:endParaRPr>
          </a:p>
        </p:txBody>
      </p:sp>
      <p:pic>
        <p:nvPicPr>
          <p:cNvPr id="20" name="19 Imagen" descr="Taza chef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48" y="4437112"/>
            <a:ext cx="4286280" cy="1296144"/>
          </a:xfrm>
          <a:prstGeom prst="rect">
            <a:avLst/>
          </a:prstGeom>
        </p:spPr>
      </p:pic>
      <p:pic>
        <p:nvPicPr>
          <p:cNvPr id="10" name="9 Imagen" descr="FOTO ANTONIO GARCÍA REBOLLAR p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02" y="2060848"/>
            <a:ext cx="1289390" cy="1639194"/>
          </a:xfrm>
          <a:prstGeom prst="rect">
            <a:avLst/>
          </a:prstGeom>
        </p:spPr>
      </p:pic>
      <p:pic>
        <p:nvPicPr>
          <p:cNvPr id="9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345248"/>
            <a:ext cx="990600" cy="1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38" y="317543"/>
            <a:ext cx="1080120" cy="7206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345248"/>
            <a:ext cx="1080120" cy="627341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3ECC-C933-4346-86EE-8A2D044FFE83}" type="datetime3">
              <a:rPr lang="en-US" smtClean="0"/>
              <a:t>21 June 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5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nforme Nacional AEF port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63" y="1000108"/>
            <a:ext cx="3432671" cy="4838825"/>
          </a:xfrm>
          <a:prstGeom prst="rect">
            <a:avLst/>
          </a:prstGeom>
        </p:spPr>
      </p:pic>
      <p:pic>
        <p:nvPicPr>
          <p:cNvPr id="3" name="2 Imagen" descr="Portada informe internacional 2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00" y="1000109"/>
            <a:ext cx="3457201" cy="4857784"/>
          </a:xfrm>
          <a:prstGeom prst="rect">
            <a:avLst/>
          </a:prstGeom>
        </p:spPr>
      </p:pic>
      <p:pic>
        <p:nvPicPr>
          <p:cNvPr id="4" name="3 Imagen" descr="Observatorio Jurisprudencia Franquicias porta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642" y="1000108"/>
            <a:ext cx="3430810" cy="4857784"/>
          </a:xfrm>
          <a:prstGeom prst="rect">
            <a:avLst/>
          </a:prstGeom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3C19-F784-4023-94FF-D4C2539D4F6E}" type="datetime3">
              <a:rPr lang="en-US" smtClean="0"/>
              <a:t>21 June 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26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133" y="187978"/>
            <a:ext cx="1080120" cy="6273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80" y="141302"/>
            <a:ext cx="1080120" cy="720692"/>
          </a:xfrm>
          <a:prstGeom prst="rect">
            <a:avLst/>
          </a:prstGeom>
        </p:spPr>
      </p:pic>
      <p:pic>
        <p:nvPicPr>
          <p:cNvPr id="10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97" y="187978"/>
            <a:ext cx="846201" cy="72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092" y="1508225"/>
            <a:ext cx="5688632" cy="487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476672"/>
            <a:ext cx="990600" cy="1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446054"/>
            <a:ext cx="1080120" cy="9667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615744"/>
            <a:ext cx="1080120" cy="627341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C980-7E36-406D-A249-C816145BBCD6}" type="datetime3">
              <a:rPr lang="en-US" smtClean="0"/>
              <a:t>21 June 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9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217616" y="1214068"/>
            <a:ext cx="9877458" cy="494991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00B0F0"/>
                </a:solidFill>
              </a:rPr>
              <a:t>ACUERDOS BILATERALES A.E.F. 2018</a:t>
            </a:r>
            <a:endParaRPr lang="es-ES" b="1" dirty="0">
              <a:solidFill>
                <a:srgbClr val="00B0F0"/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98757"/>
              </p:ext>
            </p:extLst>
          </p:nvPr>
        </p:nvGraphicFramePr>
        <p:xfrm>
          <a:off x="1217616" y="1916832"/>
          <a:ext cx="9877458" cy="478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62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61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/>
                        <a:t>ASOCIACIÓN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/>
                        <a:t>REPRESENTANTE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/>
                        <a:t>E-MAIL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/>
                        <a:t>WEB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/>
                        <a:t>FECHA FIRMA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 smtClean="0"/>
                        <a:t>PAIS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0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 smtClean="0">
                          <a:solidFill>
                            <a:srgbClr val="0070C0"/>
                          </a:solidFill>
                        </a:rPr>
                        <a:t>ASOCIACIÓN VENEZOLANA DE </a:t>
                      </a:r>
                      <a:r>
                        <a:rPr lang="es-ES" sz="1100" u="none" strike="noStrike" dirty="0">
                          <a:solidFill>
                            <a:srgbClr val="0070C0"/>
                          </a:solidFill>
                        </a:rPr>
                        <a:t>FRANQUICIAS</a:t>
                      </a:r>
                      <a:endParaRPr lang="es-ES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solidFill>
                            <a:srgbClr val="0070C0"/>
                          </a:solidFill>
                        </a:rPr>
                        <a:t>Alfonso Riera</a:t>
                      </a:r>
                      <a:endParaRPr lang="es-ES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solidFill>
                            <a:srgbClr val="0070C0"/>
                          </a:solidFill>
                        </a:rPr>
                        <a:t>ariera@frontconsulting.com</a:t>
                      </a:r>
                      <a:endParaRPr lang="es-ES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sng" strike="noStrike" dirty="0">
                          <a:solidFill>
                            <a:srgbClr val="0070C0"/>
                          </a:solidFill>
                          <a:hlinkClick r:id="rId3"/>
                        </a:rPr>
                        <a:t>http://profranquicias.com/</a:t>
                      </a:r>
                      <a:endParaRPr lang="es-ES" sz="1100" b="0" i="0" u="sng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rgbClr val="0070C0"/>
                          </a:solidFill>
                        </a:rPr>
                        <a:t>2017</a:t>
                      </a:r>
                      <a:endParaRPr lang="es-ES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0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solidFill>
                            <a:srgbClr val="0070C0"/>
                          </a:solidFill>
                        </a:rPr>
                        <a:t>ASOCIACIÓN MEXICANA DE FRANQUICIAS</a:t>
                      </a:r>
                      <a:endParaRPr lang="es-ES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solidFill>
                            <a:srgbClr val="0070C0"/>
                          </a:solidFill>
                        </a:rPr>
                        <a:t>Jacobo Buzali</a:t>
                      </a:r>
                      <a:endParaRPr lang="es-ES" sz="1100" b="0" i="0" u="none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solidFill>
                            <a:srgbClr val="0070C0"/>
                          </a:solidFill>
                        </a:rPr>
                        <a:t>presidencia@franquiciasdemexico.org</a:t>
                      </a:r>
                      <a:endParaRPr lang="es-ES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sng" strike="noStrike">
                          <a:solidFill>
                            <a:srgbClr val="0070C0"/>
                          </a:solidFill>
                          <a:hlinkClick r:id="rId4"/>
                        </a:rPr>
                        <a:t>http://franquiciasdemexico.org.mx/</a:t>
                      </a:r>
                      <a:endParaRPr lang="es-ES" sz="1100" b="0" i="0" u="sng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solidFill>
                            <a:srgbClr val="0070C0"/>
                          </a:solidFill>
                        </a:rPr>
                        <a:t>02/03/2018</a:t>
                      </a:r>
                      <a:endParaRPr lang="es-ES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0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solidFill>
                            <a:srgbClr val="0070C0"/>
                          </a:solidFill>
                        </a:rPr>
                        <a:t>ASOCIACIÓN PORTUGUESA DE FRANQUICIAS</a:t>
                      </a:r>
                      <a:endParaRPr lang="es-ES" sz="1100" b="0" i="0" u="none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solidFill>
                            <a:srgbClr val="0070C0"/>
                          </a:solidFill>
                        </a:rPr>
                        <a:t>Ricardo Sousa</a:t>
                      </a:r>
                      <a:endParaRPr lang="es-ES" sz="1100" b="0" i="0" u="none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solidFill>
                            <a:srgbClr val="0070C0"/>
                          </a:solidFill>
                        </a:rPr>
                        <a:t>cmatos@apf.org.pt</a:t>
                      </a:r>
                      <a:endParaRPr lang="es-ES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sng" strike="noStrike" dirty="0">
                          <a:solidFill>
                            <a:srgbClr val="0070C0"/>
                          </a:solidFill>
                          <a:hlinkClick r:id="rId5"/>
                        </a:rPr>
                        <a:t>http://www.associacaofranchising.pt/</a:t>
                      </a:r>
                      <a:endParaRPr lang="es-ES" sz="1100" b="0" i="0" u="sng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solidFill>
                            <a:srgbClr val="0070C0"/>
                          </a:solidFill>
                        </a:rPr>
                        <a:t>11/05/2018</a:t>
                      </a:r>
                      <a:endParaRPr lang="es-ES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1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solidFill>
                            <a:srgbClr val="0070C0"/>
                          </a:solidFill>
                        </a:rPr>
                        <a:t>ASOCIACIÓN GUATEMANTECA DE FRANQUICIAS</a:t>
                      </a:r>
                      <a:endParaRPr lang="es-ES" sz="1100" b="0" i="0" u="none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solidFill>
                            <a:srgbClr val="0070C0"/>
                          </a:solidFill>
                        </a:rPr>
                        <a:t>José Fernández</a:t>
                      </a:r>
                      <a:endParaRPr lang="es-ES" sz="1100" b="0" i="0" u="none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solidFill>
                            <a:srgbClr val="0070C0"/>
                          </a:solidFill>
                        </a:rPr>
                        <a:t>presidencia@guatefranquicias.org</a:t>
                      </a:r>
                      <a:endParaRPr lang="es-ES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sng" strike="noStrike" dirty="0">
                          <a:solidFill>
                            <a:srgbClr val="0070C0"/>
                          </a:solidFill>
                          <a:hlinkClick r:id="rId6"/>
                        </a:rPr>
                        <a:t>http://guatefranquicias.org/</a:t>
                      </a:r>
                      <a:endParaRPr lang="es-ES" sz="1100" b="0" i="0" u="sng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solidFill>
                            <a:srgbClr val="0070C0"/>
                          </a:solidFill>
                        </a:rPr>
                        <a:t>31/05/2018</a:t>
                      </a:r>
                      <a:endParaRPr lang="es-ES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1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solidFill>
                            <a:srgbClr val="0070C0"/>
                          </a:solidFill>
                        </a:rPr>
                        <a:t>ASOCIACIÓN COLOMBIANA DE FRANQUICIAS</a:t>
                      </a:r>
                      <a:endParaRPr lang="es-ES" sz="1100" b="0" i="0" u="none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solidFill>
                            <a:srgbClr val="0070C0"/>
                          </a:solidFill>
                        </a:rPr>
                        <a:t>Francisco Paille</a:t>
                      </a:r>
                      <a:endParaRPr lang="es-ES" sz="1100" b="0" i="0" u="none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solidFill>
                            <a:srgbClr val="0070C0"/>
                          </a:solidFill>
                        </a:rPr>
                        <a:t>presidencia@colfranquicias.com; </a:t>
                      </a:r>
                      <a:br>
                        <a:rPr lang="es-ES" sz="1100" u="none" strike="noStrike" dirty="0">
                          <a:solidFill>
                            <a:srgbClr val="0070C0"/>
                          </a:solidFill>
                        </a:rPr>
                      </a:br>
                      <a:r>
                        <a:rPr lang="es-ES" sz="1100" u="none" strike="noStrike" dirty="0">
                          <a:solidFill>
                            <a:srgbClr val="0070C0"/>
                          </a:solidFill>
                        </a:rPr>
                        <a:t>lfjaramillo@lfm.com.co</a:t>
                      </a:r>
                      <a:endParaRPr lang="es-ES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sng" strike="noStrike">
                          <a:solidFill>
                            <a:srgbClr val="0070C0"/>
                          </a:solidFill>
                          <a:hlinkClick r:id="rId7"/>
                        </a:rPr>
                        <a:t>http://www.colfranquicias.com/</a:t>
                      </a:r>
                      <a:endParaRPr lang="es-ES" sz="1100" b="0" i="0" u="sng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smtClean="0">
                          <a:solidFill>
                            <a:srgbClr val="0070C0"/>
                          </a:solidFill>
                        </a:rPr>
                        <a:t>14/07/2018</a:t>
                      </a:r>
                      <a:endParaRPr lang="es-ES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4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solidFill>
                            <a:srgbClr val="0070C0"/>
                          </a:solidFill>
                        </a:rPr>
                        <a:t>ASOCIACIÓN PERUANA DE FRANQUICIAS</a:t>
                      </a:r>
                      <a:endParaRPr lang="es-ES" sz="1100" b="0" i="0" u="none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solidFill>
                            <a:srgbClr val="0070C0"/>
                          </a:solidFill>
                        </a:rPr>
                        <a:t>Luis Kiser</a:t>
                      </a:r>
                      <a:endParaRPr lang="es-ES" sz="1100" b="0" i="0" u="none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solidFill>
                            <a:srgbClr val="0070C0"/>
                          </a:solidFill>
                        </a:rPr>
                        <a:t>lkiser@frontconsulting.com.pe</a:t>
                      </a:r>
                      <a:endParaRPr lang="es-ES" sz="1100" b="0" i="0" u="none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sng" strike="noStrike">
                          <a:solidFill>
                            <a:srgbClr val="0070C0"/>
                          </a:solidFill>
                          <a:hlinkClick r:id="rId8"/>
                        </a:rPr>
                        <a:t>http://www.cpfranquicias.com/</a:t>
                      </a:r>
                      <a:endParaRPr lang="es-ES" sz="1100" b="0" i="0" u="sng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rgbClr val="0070C0"/>
                          </a:solidFill>
                        </a:rPr>
                        <a:t>14/07/2018</a:t>
                      </a:r>
                      <a:r>
                        <a:rPr lang="es-ES" sz="1100" u="none" strike="noStrike" dirty="0">
                          <a:solidFill>
                            <a:srgbClr val="0070C0"/>
                          </a:solidFill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90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solidFill>
                            <a:srgbClr val="0070C0"/>
                          </a:solidFill>
                        </a:rPr>
                        <a:t>ASOCIACIÓN ARGENTINA DE MARCAS Y FRANQUICIAS</a:t>
                      </a:r>
                      <a:endParaRPr lang="es-ES" sz="1100" b="0" i="0" u="none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solidFill>
                            <a:srgbClr val="0070C0"/>
                          </a:solidFill>
                        </a:rPr>
                        <a:t>Susana Perrota</a:t>
                      </a:r>
                      <a:endParaRPr lang="es-ES" sz="1100" b="0" i="0" u="none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sng" strike="noStrike">
                          <a:solidFill>
                            <a:srgbClr val="0070C0"/>
                          </a:solidFill>
                          <a:hlinkClick r:id="rId9"/>
                        </a:rPr>
                        <a:t>lsecades@aamf.com.ar</a:t>
                      </a:r>
                      <a:endParaRPr lang="es-ES" sz="1100" b="0" i="0" u="sng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sng" strike="noStrike">
                          <a:solidFill>
                            <a:srgbClr val="0070C0"/>
                          </a:solidFill>
                        </a:rPr>
                        <a:t>http://aamf.com.ar/</a:t>
                      </a:r>
                      <a:endParaRPr lang="es-ES" sz="1100" b="0" i="0" u="sng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rgbClr val="0070C0"/>
                          </a:solidFill>
                        </a:rPr>
                        <a:t>EN TRAMITE FIRMA</a:t>
                      </a:r>
                      <a:endParaRPr lang="es-ES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90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solidFill>
                            <a:srgbClr val="0070C0"/>
                          </a:solidFill>
                        </a:rPr>
                        <a:t>CENTRO NACIONAL DE FRANQUICIAS DE COSTA RICA</a:t>
                      </a:r>
                      <a:endParaRPr lang="es-ES" sz="1100" b="0" i="0" u="none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solidFill>
                            <a:srgbClr val="0070C0"/>
                          </a:solidFill>
                        </a:rPr>
                        <a:t>Karol Fallas</a:t>
                      </a:r>
                      <a:endParaRPr lang="es-ES" sz="1100" b="0" i="0" u="none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sng" strike="noStrike">
                          <a:solidFill>
                            <a:srgbClr val="0070C0"/>
                          </a:solidFill>
                        </a:rPr>
                        <a:t>kfallas@camara-comercio.com</a:t>
                      </a:r>
                      <a:endParaRPr lang="es-ES" sz="1100" b="0" i="0" u="sng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sng" strike="noStrike" dirty="0">
                          <a:solidFill>
                            <a:srgbClr val="0070C0"/>
                          </a:solidFill>
                        </a:rPr>
                        <a:t>http://www.franquiciascostarricenses.cr/</a:t>
                      </a:r>
                      <a:endParaRPr lang="es-ES" sz="1100" b="0" i="0" u="sng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rgbClr val="0070C0"/>
                          </a:solidFill>
                        </a:rPr>
                        <a:t>EN TRAMITE FIRMA</a:t>
                      </a:r>
                      <a:r>
                        <a:rPr lang="es-ES" sz="1100" u="none" strike="noStrike" dirty="0">
                          <a:solidFill>
                            <a:srgbClr val="0070C0"/>
                          </a:solidFill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" name="11 Imagen" descr="Argentin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962227" y="5718362"/>
            <a:ext cx="665149" cy="416292"/>
          </a:xfrm>
          <a:prstGeom prst="rect">
            <a:avLst/>
          </a:prstGeom>
        </p:spPr>
      </p:pic>
      <p:pic>
        <p:nvPicPr>
          <p:cNvPr id="13" name="12 Imagen" descr="Colombi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47255" y="4696168"/>
            <a:ext cx="642943" cy="428998"/>
          </a:xfrm>
          <a:prstGeom prst="rect">
            <a:avLst/>
          </a:prstGeom>
        </p:spPr>
      </p:pic>
      <p:pic>
        <p:nvPicPr>
          <p:cNvPr id="14" name="13 Imagen" descr="Costa Ric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62228" y="6238540"/>
            <a:ext cx="665149" cy="399412"/>
          </a:xfrm>
          <a:prstGeom prst="rect">
            <a:avLst/>
          </a:prstGeom>
        </p:spPr>
      </p:pic>
      <p:pic>
        <p:nvPicPr>
          <p:cNvPr id="15" name="14 Imagen" descr="Guatemal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39247" y="4018057"/>
            <a:ext cx="665149" cy="415718"/>
          </a:xfrm>
          <a:prstGeom prst="rect">
            <a:avLst/>
          </a:prstGeom>
        </p:spPr>
      </p:pic>
      <p:pic>
        <p:nvPicPr>
          <p:cNvPr id="16" name="15 Imagen" descr="Méxic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964837" y="2869587"/>
            <a:ext cx="665149" cy="379594"/>
          </a:xfrm>
          <a:prstGeom prst="rect">
            <a:avLst/>
          </a:prstGeom>
        </p:spPr>
      </p:pic>
      <p:pic>
        <p:nvPicPr>
          <p:cNvPr id="17" name="16 Imagen" descr="Perú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974946" y="5234235"/>
            <a:ext cx="679706" cy="452589"/>
          </a:xfrm>
          <a:prstGeom prst="rect">
            <a:avLst/>
          </a:prstGeom>
        </p:spPr>
      </p:pic>
      <p:pic>
        <p:nvPicPr>
          <p:cNvPr id="18" name="17 Imagen" descr="Portugal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962226" y="3409221"/>
            <a:ext cx="665149" cy="443814"/>
          </a:xfrm>
          <a:prstGeom prst="rect">
            <a:avLst/>
          </a:prstGeom>
        </p:spPr>
      </p:pic>
      <p:pic>
        <p:nvPicPr>
          <p:cNvPr id="19" name="18 Imagen" descr="Venezuela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973650" y="2316162"/>
            <a:ext cx="665149" cy="443156"/>
          </a:xfrm>
          <a:prstGeom prst="rect">
            <a:avLst/>
          </a:prstGeom>
        </p:spPr>
      </p:pic>
      <p:pic>
        <p:nvPicPr>
          <p:cNvPr id="20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656"/>
            <a:ext cx="1013190" cy="77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32" y="287164"/>
            <a:ext cx="1080120" cy="67363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695" y="384701"/>
            <a:ext cx="936104" cy="592687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EC3D-5B61-4D6B-AFC7-672D9C464ED2}" type="datetime3">
              <a:rPr lang="en-US" smtClean="0"/>
              <a:t>21 June 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5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125860" y="1412776"/>
            <a:ext cx="8568952" cy="66681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00B0F0"/>
                </a:solidFill>
              </a:rPr>
              <a:t>ACUERDOS BILATERALES A.E.F. 2018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909836" y="1412776"/>
            <a:ext cx="10801200" cy="5256584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Listado junto con los socios A.E.F. en un apartado de Asociaciones con Convenios bilaterales con España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Envío de todos los estudios de la AEF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Inclusión en base datos de mail de la AEF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Acuerdos de participación en las ferias Españolas a precios especiales(caso SIF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Apartado en la web de la AEF especial donde aparecerá toda su información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 smtClean="0">
                <a:solidFill>
                  <a:srgbClr val="0070C0"/>
                </a:solidFill>
              </a:rPr>
              <a:t>Dto</a:t>
            </a:r>
            <a:r>
              <a:rPr lang="es-ES" b="1" dirty="0" smtClean="0">
                <a:solidFill>
                  <a:srgbClr val="0070C0"/>
                </a:solidFill>
              </a:rPr>
              <a:t> 50% en la Afiliación a la AEF de las empresas que estén interesadas en nuestro País(2 Años)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Se realizara una ficha por País para las empresas Españolas con interés en sus mercados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Otros acuerdos que en el día a día se puedan añadir 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B48F-072F-45C2-B1F7-AA35DCF3CFB8}" type="datetime3">
              <a:rPr lang="en-US" smtClean="0"/>
              <a:t>21 June 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29</a:t>
            </a:fld>
            <a:endParaRPr lang="es-ES"/>
          </a:p>
        </p:txBody>
      </p:sp>
      <p:pic>
        <p:nvPicPr>
          <p:cNvPr id="12" name="11 Imagen" descr="Argent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58092" y="5541958"/>
            <a:ext cx="665149" cy="416292"/>
          </a:xfrm>
          <a:prstGeom prst="rect">
            <a:avLst/>
          </a:prstGeom>
        </p:spPr>
      </p:pic>
      <p:pic>
        <p:nvPicPr>
          <p:cNvPr id="13" name="12 Imagen" descr="Colomb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69830" y="4292077"/>
            <a:ext cx="642943" cy="428998"/>
          </a:xfrm>
          <a:prstGeom prst="rect">
            <a:avLst/>
          </a:prstGeom>
        </p:spPr>
      </p:pic>
      <p:pic>
        <p:nvPicPr>
          <p:cNvPr id="14" name="13 Imagen" descr="Costa Ri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69830" y="6064855"/>
            <a:ext cx="665149" cy="399412"/>
          </a:xfrm>
          <a:prstGeom prst="rect">
            <a:avLst/>
          </a:prstGeom>
        </p:spPr>
      </p:pic>
      <p:pic>
        <p:nvPicPr>
          <p:cNvPr id="15" name="14 Imagen" descr="Guatema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63727" y="3657812"/>
            <a:ext cx="665149" cy="415718"/>
          </a:xfrm>
          <a:prstGeom prst="rect">
            <a:avLst/>
          </a:prstGeom>
        </p:spPr>
      </p:pic>
      <p:pic>
        <p:nvPicPr>
          <p:cNvPr id="16" name="15 Imagen" descr="Méxic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63727" y="2277207"/>
            <a:ext cx="665149" cy="379594"/>
          </a:xfrm>
          <a:prstGeom prst="rect">
            <a:avLst/>
          </a:prstGeom>
        </p:spPr>
      </p:pic>
      <p:pic>
        <p:nvPicPr>
          <p:cNvPr id="17" name="16 Imagen" descr="Per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3067" y="4934356"/>
            <a:ext cx="679706" cy="452589"/>
          </a:xfrm>
          <a:prstGeom prst="rect">
            <a:avLst/>
          </a:prstGeom>
        </p:spPr>
      </p:pic>
      <p:pic>
        <p:nvPicPr>
          <p:cNvPr id="18" name="17 Imagen" descr="Portuga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86899" y="2911404"/>
            <a:ext cx="665149" cy="443814"/>
          </a:xfrm>
          <a:prstGeom prst="rect">
            <a:avLst/>
          </a:prstGeom>
        </p:spPr>
      </p:pic>
      <p:pic>
        <p:nvPicPr>
          <p:cNvPr id="19" name="18 Imagen" descr="Venezuel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71613" y="1616630"/>
            <a:ext cx="665149" cy="443156"/>
          </a:xfrm>
          <a:prstGeom prst="rect">
            <a:avLst/>
          </a:prstGeom>
        </p:spPr>
      </p:pic>
      <p:pic>
        <p:nvPicPr>
          <p:cNvPr id="20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656"/>
            <a:ext cx="1013190" cy="77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32" y="287164"/>
            <a:ext cx="1080120" cy="67363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695" y="384701"/>
            <a:ext cx="936104" cy="5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072" y="1362785"/>
            <a:ext cx="9190804" cy="137130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RESULTADOS DEL EJERCICIO DEL 2017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SIN LOS IMPORTES DE APOYO A EMPRESAS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(28.000.-)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9205662" cy="28970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  INGRESOS                  259.806,54-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GASTOS                      241.254,00.-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RESULTADO                 </a:t>
            </a:r>
            <a:r>
              <a:rPr lang="en-US" sz="3600" b="1" dirty="0" smtClean="0">
                <a:solidFill>
                  <a:srgbClr val="0070C0"/>
                </a:solidFill>
              </a:rPr>
              <a:t>18.552,54.-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16DC-4E4D-400B-9F8C-3C88C65781C4}" type="datetime3">
              <a:rPr lang="en-US" smtClean="0"/>
              <a:t>21 June 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3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163624"/>
            <a:ext cx="936104" cy="8640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72" y="287318"/>
            <a:ext cx="1578358" cy="908416"/>
          </a:xfrm>
          <a:prstGeom prst="rect">
            <a:avLst/>
          </a:prstGeom>
        </p:spPr>
      </p:pic>
      <p:pic>
        <p:nvPicPr>
          <p:cNvPr id="4098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2" y="317169"/>
            <a:ext cx="990600" cy="8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66020" y="26162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ACTIVIDADES </a:t>
            </a:r>
            <a:r>
              <a:rPr lang="es-ES_tradnl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LA AEF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958508" y="98014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Enero 2018  </a:t>
            </a:r>
            <a:endParaRPr lang="es-E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3884" y="2276872"/>
            <a:ext cx="3794492" cy="41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2276871"/>
            <a:ext cx="3938583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10" y="794886"/>
            <a:ext cx="990600" cy="1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34" y="794886"/>
            <a:ext cx="1364476" cy="9521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34" y="856454"/>
            <a:ext cx="1578358" cy="908416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941B-B541-4D97-AC22-BD9B94A68026}" type="datetime3">
              <a:rPr lang="en-US" smtClean="0"/>
              <a:t>21 June 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6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42084" y="419157"/>
            <a:ext cx="616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ACTIVIDADES DE LA AEF</a:t>
            </a:r>
            <a:endParaRPr lang="es-ES" b="1" u="sng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958508" y="102021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Febrero 2018</a:t>
            </a:r>
            <a:endParaRPr lang="es-E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34429"/>
          <a:stretch>
            <a:fillRect/>
          </a:stretch>
        </p:blipFill>
        <p:spPr bwMode="auto">
          <a:xfrm>
            <a:off x="8023238" y="1823661"/>
            <a:ext cx="3643338" cy="448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r="35612"/>
          <a:stretch>
            <a:fillRect/>
          </a:stretch>
        </p:blipFill>
        <p:spPr bwMode="auto">
          <a:xfrm>
            <a:off x="4379900" y="1823661"/>
            <a:ext cx="3357586" cy="482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904" y="2005038"/>
            <a:ext cx="3612681" cy="399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0" y="792108"/>
            <a:ext cx="990600" cy="1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881618"/>
            <a:ext cx="1219035" cy="7686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941228"/>
            <a:ext cx="1368152" cy="585097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0D26-B03B-4DE9-8038-642CBFE62885}" type="datetime3">
              <a:rPr lang="en-US" smtClean="0"/>
              <a:t>21 June 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3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36760" y="21429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ACTIVIDADES DE LA AEF</a:t>
            </a:r>
            <a:endParaRPr lang="es-ES" b="1" u="sng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86507" y="987233"/>
            <a:ext cx="202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Marzo 2018</a:t>
            </a:r>
            <a:endParaRPr lang="es-E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30000"/>
          <a:stretch>
            <a:fillRect/>
          </a:stretch>
        </p:blipFill>
        <p:spPr bwMode="auto">
          <a:xfrm>
            <a:off x="2379636" y="1866019"/>
            <a:ext cx="3500462" cy="474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31818" b="3113"/>
          <a:stretch>
            <a:fillRect/>
          </a:stretch>
        </p:blipFill>
        <p:spPr bwMode="auto">
          <a:xfrm>
            <a:off x="6237288" y="1919828"/>
            <a:ext cx="3818411" cy="443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022578" y="5857892"/>
            <a:ext cx="200026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FIF MÉXICO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781218"/>
            <a:ext cx="990600" cy="1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35" y="818946"/>
            <a:ext cx="1364476" cy="9521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1072477"/>
            <a:ext cx="1329688" cy="687267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9A03-2CEB-4A1C-B01E-EB52FFF6EB08}" type="datetime3">
              <a:rPr lang="en-US" smtClean="0"/>
              <a:t>21 June 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5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36760" y="21429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ACTIVIDADES DE LA AEF</a:t>
            </a:r>
            <a:endParaRPr lang="es-ES" b="1" u="sng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742484" y="100010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Abril 2018</a:t>
            </a:r>
            <a:endParaRPr lang="es-E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0620" y="2132856"/>
            <a:ext cx="4025824" cy="44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0179" y="2132856"/>
            <a:ext cx="3984167" cy="401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60" y="750386"/>
            <a:ext cx="990600" cy="1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20" y="750386"/>
            <a:ext cx="1364476" cy="9521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86" y="811955"/>
            <a:ext cx="1578358" cy="908416"/>
          </a:xfrm>
          <a:prstGeom prst="rect">
            <a:avLst/>
          </a:prstGeom>
        </p:spPr>
      </p:pic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8A54-D542-4C7C-B864-67E275427666}" type="datetime3">
              <a:rPr lang="en-US" smtClean="0"/>
              <a:t>21 June 2018</a:t>
            </a:fld>
            <a:endParaRPr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31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36760" y="243455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ACTIVIDADES DE LA AEF</a:t>
            </a:r>
            <a:endParaRPr lang="es-ES" b="1" u="sng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90556" y="100010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Mayo 2018</a:t>
            </a:r>
            <a:endParaRPr lang="es-E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40" y="2420887"/>
            <a:ext cx="3716819" cy="376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1338" y="1772816"/>
            <a:ext cx="35719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1338" y="4437112"/>
            <a:ext cx="37147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8990" y="1844824"/>
            <a:ext cx="356834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02" y="762673"/>
            <a:ext cx="990600" cy="1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84" y="776476"/>
            <a:ext cx="1364476" cy="9521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412" y="1000108"/>
            <a:ext cx="1218544" cy="556684"/>
          </a:xfrm>
          <a:prstGeom prst="rect">
            <a:avLst/>
          </a:prstGeom>
        </p:spPr>
      </p:pic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0DB9-F98D-4AD8-8AC5-43B56454133A}" type="datetime3">
              <a:rPr lang="en-US" smtClean="0"/>
              <a:t>21 June 2018</a:t>
            </a:fld>
            <a:endParaRPr lang="en-U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1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37024" y="2357430"/>
            <a:ext cx="4000528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236760" y="21429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ACTIVIDADES DE LA AEF</a:t>
            </a:r>
            <a:endParaRPr lang="es-ES" b="1" u="sng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18548" y="108169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Junio 2018</a:t>
            </a:r>
            <a:endParaRPr lang="es-E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6564" y="2357430"/>
            <a:ext cx="3981447" cy="5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7025" y="3053968"/>
            <a:ext cx="4000528" cy="347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56" y="677932"/>
            <a:ext cx="990600" cy="1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66" y="907230"/>
            <a:ext cx="1364476" cy="9521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754976"/>
            <a:ext cx="1296144" cy="798037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5ACA-7AD2-4A9A-AD92-44FE7440D155}" type="datetime3">
              <a:rPr lang="en-US" smtClean="0"/>
              <a:t>21 June 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9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17614" y="3212976"/>
            <a:ext cx="9753600" cy="3528392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>
                <a:solidFill>
                  <a:srgbClr val="0070C0"/>
                </a:solidFill>
              </a:rPr>
              <a:t>REUNION EFF 1 Y 2 DE FEBRERO EN BUDAPEST</a:t>
            </a:r>
          </a:p>
          <a:p>
            <a:pPr algn="just"/>
            <a:r>
              <a:rPr lang="es-ES_tradnl" sz="1800" dirty="0" smtClean="0">
                <a:solidFill>
                  <a:srgbClr val="0070C0"/>
                </a:solidFill>
              </a:rPr>
              <a:t>PABELLÓN ESPAÑOL DEL 1 AL 3 DE MARZO EN MÉXICO</a:t>
            </a:r>
          </a:p>
          <a:p>
            <a:pPr algn="just"/>
            <a:r>
              <a:rPr lang="es-ES_tradnl" sz="1800" dirty="0" smtClean="0">
                <a:solidFill>
                  <a:srgbClr val="0070C0"/>
                </a:solidFill>
              </a:rPr>
              <a:t>DESAYUNO “EMPRESAS EXTRANJERAS INCURSIONANDO EN MÉXICO” EL 2 DE MARZO EN MÉXICO, REALIZADO POR ALCÁZAR&amp;CÍA Y AEF</a:t>
            </a:r>
          </a:p>
          <a:p>
            <a:pPr algn="just"/>
            <a:r>
              <a:rPr lang="es-ES_tradnl" sz="1800" dirty="0" smtClean="0">
                <a:solidFill>
                  <a:srgbClr val="0070C0"/>
                </a:solidFill>
              </a:rPr>
              <a:t>PABELLÓN ESPAÑOL DEL 25 AL 28 DE MARZO EN FRANCHISE EXPO PARIS</a:t>
            </a:r>
          </a:p>
          <a:p>
            <a:pPr algn="just"/>
            <a:r>
              <a:rPr lang="es-ES_tradnl" sz="1800" dirty="0" smtClean="0">
                <a:solidFill>
                  <a:srgbClr val="0070C0"/>
                </a:solidFill>
              </a:rPr>
              <a:t>REUNIÓN EFF 24 DE ABRIL EN BRUSELAS</a:t>
            </a:r>
          </a:p>
          <a:p>
            <a:pPr algn="just"/>
            <a:r>
              <a:rPr lang="es-ES_tradnl" sz="1800" dirty="0" smtClean="0">
                <a:solidFill>
                  <a:srgbClr val="0070C0"/>
                </a:solidFill>
              </a:rPr>
              <a:t>REUNIÓN WFC 28 Y 29 DE MAYO EN MOSCÚ</a:t>
            </a:r>
          </a:p>
          <a:p>
            <a:pPr algn="just"/>
            <a:r>
              <a:rPr lang="es-ES_tradnl" sz="1800" dirty="0" smtClean="0">
                <a:solidFill>
                  <a:srgbClr val="0070C0"/>
                </a:solidFill>
              </a:rPr>
              <a:t>ASAMBLEA EFF 26 Y 27 DE JUNIO EN BIRMINGHAM</a:t>
            </a:r>
          </a:p>
          <a:p>
            <a:pPr algn="just"/>
            <a:r>
              <a:rPr lang="es-ES_tradnl" sz="1800" dirty="0" smtClean="0">
                <a:solidFill>
                  <a:srgbClr val="0070C0"/>
                </a:solidFill>
              </a:rPr>
              <a:t>REUNIÓN WFC 15 DE NOVIEMBRE EN EGIPTO</a:t>
            </a:r>
          </a:p>
        </p:txBody>
      </p:sp>
      <p:sp>
        <p:nvSpPr>
          <p:cNvPr id="5" name="Título 5"/>
          <p:cNvSpPr txBox="1">
            <a:spLocks/>
          </p:cNvSpPr>
          <p:nvPr/>
        </p:nvSpPr>
        <p:spPr>
          <a:xfrm>
            <a:off x="1022314" y="1844824"/>
            <a:ext cx="10134602" cy="122413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REUNIONES INTERNACIONALES A.E.F.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cap="all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ENERO VS JUNIO 2018</a:t>
            </a:r>
            <a:endParaRPr kumimoji="0" lang="es-ES" sz="36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240163"/>
            <a:ext cx="990600" cy="1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240163"/>
            <a:ext cx="1364476" cy="9521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250208"/>
            <a:ext cx="1578358" cy="908416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8145-4152-4D56-AAED-204DF29D84CF}" type="datetime3">
              <a:rPr lang="en-US" smtClean="0"/>
              <a:t>21 June 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3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5900" y="1628800"/>
            <a:ext cx="8266113" cy="720080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EVOLUCION DE SOCIOS UP DATE2018</a:t>
            </a:r>
            <a:endParaRPr lang="es-ES" b="1" dirty="0">
              <a:solidFill>
                <a:srgbClr val="0070C0"/>
              </a:solidFill>
            </a:endParaRPr>
          </a:p>
        </p:txBody>
      </p:sp>
      <p:graphicFrame>
        <p:nvGraphicFramePr>
          <p:cNvPr id="27" name="Marcador de contenido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884194"/>
              </p:ext>
            </p:extLst>
          </p:nvPr>
        </p:nvGraphicFramePr>
        <p:xfrm>
          <a:off x="1065213" y="2492896"/>
          <a:ext cx="8686800" cy="366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54DE-F686-4F35-A281-C1F7EF6DCE21}" type="datetime3">
              <a:rPr lang="en-US" smtClean="0"/>
              <a:t>21 June 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37</a:t>
            </a:fld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18" y="257564"/>
            <a:ext cx="1364476" cy="10315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07" y="261517"/>
            <a:ext cx="1578358" cy="908416"/>
          </a:xfrm>
          <a:prstGeom prst="rect">
            <a:avLst/>
          </a:prstGeom>
        </p:spPr>
      </p:pic>
      <p:pic>
        <p:nvPicPr>
          <p:cNvPr id="23554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3084"/>
            <a:ext cx="990600" cy="102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7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844" y="1828800"/>
            <a:ext cx="9804449" cy="720080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0070C0"/>
                </a:solidFill>
              </a:rPr>
              <a:t>UP DATE EVOLUCION DE SOCIOS FRANQUICIADORES</a:t>
            </a:r>
            <a:endParaRPr lang="es-ES" b="1" dirty="0">
              <a:solidFill>
                <a:srgbClr val="0070C0"/>
              </a:solidFill>
            </a:endParaRPr>
          </a:p>
        </p:txBody>
      </p:sp>
      <p:graphicFrame>
        <p:nvGraphicFramePr>
          <p:cNvPr id="27" name="Marcador de contenido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357899"/>
              </p:ext>
            </p:extLst>
          </p:nvPr>
        </p:nvGraphicFramePr>
        <p:xfrm>
          <a:off x="980006" y="2767670"/>
          <a:ext cx="9791211" cy="337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2F05-C837-41CD-8499-0F551BFBF246}" type="datetime3">
              <a:rPr lang="en-US" smtClean="0"/>
              <a:t>21 June 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38</a:t>
            </a:fld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32" y="328761"/>
            <a:ext cx="1364476" cy="10315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345248"/>
            <a:ext cx="1578358" cy="908416"/>
          </a:xfrm>
          <a:prstGeom prst="rect">
            <a:avLst/>
          </a:prstGeom>
        </p:spPr>
      </p:pic>
      <p:pic>
        <p:nvPicPr>
          <p:cNvPr id="24578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06" y="318245"/>
            <a:ext cx="990600" cy="1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157" y="1600200"/>
            <a:ext cx="8594429" cy="228600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 smtClean="0">
                <a:solidFill>
                  <a:srgbClr val="00B0F0"/>
                </a:solidFill>
              </a:rPr>
              <a:t>LA AEF EN REDES SOCIALES</a:t>
            </a:r>
            <a:endParaRPr lang="es-ES" sz="3200" b="1" u="sng" dirty="0">
              <a:solidFill>
                <a:srgbClr val="00B0F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157" y="1723152"/>
            <a:ext cx="10241791" cy="46014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 smtClean="0"/>
              <a:t>               </a:t>
            </a:r>
            <a:endParaRPr lang="es-ES" dirty="0"/>
          </a:p>
          <a:p>
            <a:r>
              <a:rPr lang="es-ES" dirty="0" smtClean="0">
                <a:solidFill>
                  <a:srgbClr val="00B0F0"/>
                </a:solidFill>
              </a:rPr>
              <a:t>Facebook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>
              <a:solidFill>
                <a:srgbClr val="00B0F0"/>
              </a:solidFill>
            </a:endParaRPr>
          </a:p>
          <a:p>
            <a:r>
              <a:rPr lang="es-ES" dirty="0" smtClean="0">
                <a:solidFill>
                  <a:srgbClr val="00B0F0"/>
                </a:solidFill>
              </a:rPr>
              <a:t>Twitter</a:t>
            </a:r>
            <a:r>
              <a:rPr lang="es-ES" dirty="0" smtClean="0"/>
              <a:t>  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>
              <a:solidFill>
                <a:srgbClr val="00B0F0"/>
              </a:solidFill>
            </a:endParaRPr>
          </a:p>
          <a:p>
            <a:endParaRPr lang="es-ES" dirty="0" smtClean="0">
              <a:solidFill>
                <a:srgbClr val="00B0F0"/>
              </a:solidFill>
            </a:endParaRPr>
          </a:p>
          <a:p>
            <a:r>
              <a:rPr lang="es-ES" dirty="0" smtClean="0">
                <a:solidFill>
                  <a:srgbClr val="00B0F0"/>
                </a:solidFill>
              </a:rPr>
              <a:t>LinkedIn: Observatorio de la Franquicia en España.   321.-</a:t>
            </a:r>
          </a:p>
          <a:p>
            <a:endParaRPr lang="es-ES" dirty="0" smtClean="0">
              <a:solidFill>
                <a:srgbClr val="00B0F0"/>
              </a:solidFill>
            </a:endParaRPr>
          </a:p>
          <a:p>
            <a:r>
              <a:rPr lang="es-ES" dirty="0" smtClean="0">
                <a:solidFill>
                  <a:srgbClr val="00B0F0"/>
                </a:solidFill>
              </a:rPr>
              <a:t>YouTube: </a:t>
            </a:r>
            <a:r>
              <a:rPr lang="es-ES" u="sng" dirty="0" smtClean="0">
                <a:solidFill>
                  <a:srgbClr val="00B0F0"/>
                </a:solidFill>
                <a:hlinkClick r:id="rId2"/>
              </a:rPr>
              <a:t>https</a:t>
            </a:r>
            <a:r>
              <a:rPr lang="es-ES" u="sng" dirty="0">
                <a:solidFill>
                  <a:srgbClr val="00B0F0"/>
                </a:solidFill>
                <a:hlinkClick r:id="rId2"/>
              </a:rPr>
              <a:t>://www.youtube.com/channel/UCQngMAbcRQKJP7NOGnMrX0w</a:t>
            </a:r>
            <a:r>
              <a:rPr lang="es-ES" dirty="0" smtClean="0">
                <a:solidFill>
                  <a:srgbClr val="00B0F0"/>
                </a:solidFill>
                <a:hlinkClick r:id="rId2"/>
              </a:rPr>
              <a:t> </a:t>
            </a:r>
            <a:r>
              <a:rPr lang="es-ES" dirty="0" smtClean="0">
                <a:solidFill>
                  <a:srgbClr val="00B0F0"/>
                </a:solidFill>
              </a:rPr>
              <a:t>         78</a:t>
            </a:r>
          </a:p>
          <a:p>
            <a:endParaRPr lang="es-ES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41112"/>
              </p:ext>
            </p:extLst>
          </p:nvPr>
        </p:nvGraphicFramePr>
        <p:xfrm>
          <a:off x="2206721" y="2172587"/>
          <a:ext cx="7578674" cy="731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5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538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Junio 2017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Junio 2018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Incremento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1.585 seguidores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1.899 seguidores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+ 314 seguidores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39445"/>
              </p:ext>
            </p:extLst>
          </p:nvPr>
        </p:nvGraphicFramePr>
        <p:xfrm>
          <a:off x="2250354" y="3424231"/>
          <a:ext cx="7560791" cy="741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Junio 2017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Junio 2018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Incremento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2.993 seguidores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3.337 seguidores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+ 344 seguidores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02" y="266185"/>
            <a:ext cx="1177252" cy="101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11" y="224860"/>
            <a:ext cx="1364476" cy="10315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246" y="304743"/>
            <a:ext cx="1578358" cy="908416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535B-1DF4-4176-8A39-5553CB303DDB}" type="datetime3">
              <a:rPr lang="en-US" smtClean="0"/>
              <a:t>21 June 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8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788" y="1505253"/>
            <a:ext cx="10657184" cy="1384575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2800" i="0" dirty="0" smtClean="0">
                <a:solidFill>
                  <a:srgbClr val="00AEEF"/>
                </a:solidFill>
                <a:latin typeface="Franklin Gothic Medium"/>
              </a:rPr>
              <a:t/>
            </a:r>
            <a:br>
              <a:rPr lang="es-ES" sz="2800" i="0" dirty="0" smtClean="0">
                <a:solidFill>
                  <a:srgbClr val="00AEEF"/>
                </a:solidFill>
                <a:latin typeface="Franklin Gothic Medium"/>
              </a:rPr>
            </a:br>
            <a:r>
              <a:rPr lang="es-ES" sz="2400" i="0" dirty="0" smtClean="0">
                <a:solidFill>
                  <a:srgbClr val="00AEEF"/>
                </a:solidFill>
                <a:latin typeface="Franklin Gothic Medium"/>
              </a:rPr>
              <a:t>RESULTADOS DEL EJERCICIO 2017</a:t>
            </a:r>
            <a:br>
              <a:rPr lang="es-ES" sz="2400" i="0" dirty="0" smtClean="0">
                <a:solidFill>
                  <a:srgbClr val="00AEEF"/>
                </a:solidFill>
                <a:latin typeface="Franklin Gothic Medium"/>
              </a:rPr>
            </a:br>
            <a:r>
              <a:rPr lang="es-ES" sz="2400" i="0" dirty="0" smtClean="0">
                <a:solidFill>
                  <a:srgbClr val="00AEEF"/>
                </a:solidFill>
                <a:latin typeface="Franklin Gothic Medium"/>
              </a:rPr>
              <a:t>VS  PRESUPUESTO</a:t>
            </a:r>
            <a:br>
              <a:rPr lang="es-ES" sz="2400" i="0" dirty="0" smtClean="0">
                <a:solidFill>
                  <a:srgbClr val="00AEEF"/>
                </a:solidFill>
                <a:latin typeface="Franklin Gothic Medium"/>
              </a:rPr>
            </a:br>
            <a:endParaRPr lang="es-ES" sz="3200" i="0" dirty="0">
              <a:solidFill>
                <a:srgbClr val="00AEEF"/>
              </a:solidFill>
              <a:latin typeface="Franklin Gothic Medium"/>
            </a:endParaRPr>
          </a:p>
        </p:txBody>
      </p:sp>
      <p:graphicFrame>
        <p:nvGraphicFramePr>
          <p:cNvPr id="8" name="Marcador de posición de contenido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9946020"/>
              </p:ext>
            </p:extLst>
          </p:nvPr>
        </p:nvGraphicFramePr>
        <p:xfrm>
          <a:off x="1557908" y="3216169"/>
          <a:ext cx="8496945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INGRESOS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GASTOS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RESULTADO</a:t>
                      </a:r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es-ES" sz="1600" b="1" noProof="0" dirty="0" smtClean="0">
                          <a:solidFill>
                            <a:srgbClr val="0070C0"/>
                          </a:solidFill>
                        </a:rPr>
                        <a:t>  PREVISTO          290.837,00-</a:t>
                      </a:r>
                      <a:endParaRPr lang="es-ES" sz="16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>
                          <a:solidFill>
                            <a:srgbClr val="FF0000"/>
                          </a:solidFill>
                        </a:rPr>
                        <a:t>PREVISTO          268.530.00-</a:t>
                      </a:r>
                      <a:endParaRPr lang="es-ES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>
                          <a:solidFill>
                            <a:srgbClr val="0070C0"/>
                          </a:solidFill>
                        </a:rPr>
                        <a:t>PREVISTO  22.307,00.-</a:t>
                      </a:r>
                      <a:endParaRPr lang="es-ES" sz="16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es-ES" b="1" noProof="0" dirty="0" smtClean="0">
                          <a:solidFill>
                            <a:srgbClr val="00B050"/>
                          </a:solidFill>
                        </a:rPr>
                        <a:t>  </a:t>
                      </a:r>
                      <a:r>
                        <a:rPr lang="es-ES" sz="1600" b="1" noProof="0" dirty="0" smtClean="0">
                          <a:solidFill>
                            <a:srgbClr val="0070C0"/>
                          </a:solidFill>
                        </a:rPr>
                        <a:t>REAL</a:t>
                      </a:r>
                      <a:r>
                        <a:rPr lang="es-ES" b="1" noProof="0" dirty="0" smtClean="0">
                          <a:solidFill>
                            <a:srgbClr val="0070C0"/>
                          </a:solidFill>
                        </a:rPr>
                        <a:t>                </a:t>
                      </a:r>
                      <a:r>
                        <a:rPr lang="es-ES" sz="1600" b="1" noProof="0" dirty="0" smtClean="0">
                          <a:solidFill>
                            <a:srgbClr val="0070C0"/>
                          </a:solidFill>
                        </a:rPr>
                        <a:t>287.806,54-</a:t>
                      </a:r>
                      <a:endParaRPr lang="es-ES" sz="16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>
                          <a:solidFill>
                            <a:srgbClr val="FF0000"/>
                          </a:solidFill>
                        </a:rPr>
                        <a:t>       REAL             269.254,00-</a:t>
                      </a:r>
                      <a:endParaRPr lang="es-ES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>
                          <a:solidFill>
                            <a:srgbClr val="0070C0"/>
                          </a:solidFill>
                        </a:rPr>
                        <a:t>REAL          18.552,54.-</a:t>
                      </a:r>
                      <a:endParaRPr lang="es-ES" sz="16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es-ES" b="1" noProof="0" dirty="0" smtClean="0">
                          <a:solidFill>
                            <a:srgbClr val="0070C0"/>
                          </a:solidFill>
                        </a:rPr>
                        <a:t>DIFERENCIA</a:t>
                      </a:r>
                      <a:r>
                        <a:rPr lang="es-ES" b="1" baseline="0" noProof="0" dirty="0" smtClean="0">
                          <a:solidFill>
                            <a:srgbClr val="0070C0"/>
                          </a:solidFill>
                        </a:rPr>
                        <a:t>        </a:t>
                      </a:r>
                      <a:r>
                        <a:rPr lang="es-ES" b="1" baseline="0" noProof="0" dirty="0" smtClean="0">
                          <a:solidFill>
                            <a:srgbClr val="FF0000"/>
                          </a:solidFill>
                        </a:rPr>
                        <a:t>-3030,46</a:t>
                      </a:r>
                      <a:r>
                        <a:rPr lang="es-ES" b="1" baseline="0" noProof="0" dirty="0" smtClean="0">
                          <a:solidFill>
                            <a:srgbClr val="0070C0"/>
                          </a:solidFill>
                        </a:rPr>
                        <a:t>.-</a:t>
                      </a:r>
                      <a:endParaRPr lang="es-ES" b="0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noProof="0" dirty="0" smtClean="0">
                          <a:solidFill>
                            <a:srgbClr val="0070C0"/>
                          </a:solidFill>
                        </a:rPr>
                        <a:t>DIFERENCIA </a:t>
                      </a:r>
                      <a:r>
                        <a:rPr lang="es-ES" b="0" noProof="0" dirty="0" smtClean="0">
                          <a:solidFill>
                            <a:srgbClr val="FF0000"/>
                          </a:solidFill>
                        </a:rPr>
                        <a:t>+724.00-</a:t>
                      </a:r>
                      <a:endParaRPr lang="es-ES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noProof="0" dirty="0" smtClean="0">
                          <a:solidFill>
                            <a:srgbClr val="0070C0"/>
                          </a:solidFill>
                        </a:rPr>
                        <a:t>DIFERENCIA -3754,46</a:t>
                      </a:r>
                      <a:endParaRPr lang="es-E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755-0A3B-4148-8065-C4F270550C14}" type="datetime3">
              <a:rPr lang="en-US" smtClean="0"/>
              <a:t>21 June 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4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60" y="203677"/>
            <a:ext cx="1181039" cy="9832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041" y="241113"/>
            <a:ext cx="1578358" cy="908416"/>
          </a:xfrm>
          <a:prstGeom prst="rect">
            <a:avLst/>
          </a:prstGeom>
        </p:spPr>
      </p:pic>
      <p:pic>
        <p:nvPicPr>
          <p:cNvPr id="5122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" y="162445"/>
            <a:ext cx="990600" cy="9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80" y="1801723"/>
            <a:ext cx="11305256" cy="72008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</a:rPr>
              <a:t>EVOLUCION DE FOLOWERS UP DATE  JUNIO 2018 FACEBOOK</a:t>
            </a:r>
            <a:endParaRPr lang="es-E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7" name="Marcador de contenido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602017"/>
              </p:ext>
            </p:extLst>
          </p:nvPr>
        </p:nvGraphicFramePr>
        <p:xfrm>
          <a:off x="1125860" y="2420888"/>
          <a:ext cx="86868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DB25-6AB0-4540-B23A-1A9EC56CB2A0}" type="datetime3">
              <a:rPr lang="en-US" smtClean="0"/>
              <a:t>21 June 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40</a:t>
            </a:fld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284084"/>
            <a:ext cx="1364476" cy="10315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3" y="284084"/>
            <a:ext cx="1578358" cy="908416"/>
          </a:xfrm>
          <a:prstGeom prst="rect">
            <a:avLst/>
          </a:prstGeom>
        </p:spPr>
      </p:pic>
      <p:pic>
        <p:nvPicPr>
          <p:cNvPr id="12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285597"/>
            <a:ext cx="1410566" cy="10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80" y="1801723"/>
            <a:ext cx="11305256" cy="72008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</a:rPr>
              <a:t>EVOLUCION DE FOLOWERS UP DATE  JUNIO 2018 TWITTER</a:t>
            </a:r>
            <a:endParaRPr lang="es-E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7" name="Marcador de contenido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962540"/>
              </p:ext>
            </p:extLst>
          </p:nvPr>
        </p:nvGraphicFramePr>
        <p:xfrm>
          <a:off x="1125860" y="2420888"/>
          <a:ext cx="86868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B1C2-923B-47A5-A88C-0EADE3E48541}" type="datetime3">
              <a:rPr lang="en-US" smtClean="0"/>
              <a:t>21 June 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41</a:t>
            </a:fld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10" y="299654"/>
            <a:ext cx="1364476" cy="10315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3" y="284084"/>
            <a:ext cx="1578358" cy="908416"/>
          </a:xfrm>
          <a:prstGeom prst="rect">
            <a:avLst/>
          </a:prstGeom>
        </p:spPr>
      </p:pic>
      <p:pic>
        <p:nvPicPr>
          <p:cNvPr id="12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2" y="285597"/>
            <a:ext cx="1410566" cy="10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5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837982" y="1630413"/>
            <a:ext cx="10305065" cy="844661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4400" dirty="0" smtClean="0">
                <a:solidFill>
                  <a:srgbClr val="00AEEF"/>
                </a:solidFill>
                <a:latin typeface="Franklin Gothic Medium"/>
              </a:rPr>
              <a:t>AVANCE </a:t>
            </a:r>
            <a:r>
              <a:rPr lang="es-ES" sz="4400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INDICES COMUNICACIÓN DEL 2018</a:t>
            </a:r>
            <a:br>
              <a:rPr lang="es-ES" sz="4400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</a:br>
            <a:r>
              <a:rPr lang="es-ES" sz="2200" dirty="0" smtClean="0">
                <a:solidFill>
                  <a:srgbClr val="00AEEF"/>
                </a:solidFill>
                <a:latin typeface="Franklin Gothic Medium"/>
              </a:rPr>
              <a:t>ENERO VS JUNIO</a:t>
            </a:r>
            <a:endParaRPr lang="es-ES" sz="2200" i="0" dirty="0">
              <a:solidFill>
                <a:srgbClr val="00AEEF"/>
              </a:solidFill>
              <a:latin typeface="Franklin Gothic Medium"/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DC9B-B3DA-41E9-B11F-1D010398D21E}" type="datetime3">
              <a:rPr lang="en-US" smtClean="0"/>
              <a:t>21 June 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42</a:t>
            </a:fld>
            <a:endParaRPr lang="es-ES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4294967295"/>
          </p:nvPr>
        </p:nvSpPr>
        <p:spPr>
          <a:xfrm>
            <a:off x="909836" y="2716424"/>
            <a:ext cx="5616624" cy="3398576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NOTAS DE PRENSA                      18</a:t>
            </a:r>
          </a:p>
          <a:p>
            <a:endParaRPr lang="es-ES" b="1" dirty="0" smtClean="0">
              <a:solidFill>
                <a:srgbClr val="0070C0"/>
              </a:solidFill>
            </a:endParaRPr>
          </a:p>
          <a:p>
            <a:r>
              <a:rPr lang="es-ES" b="1" dirty="0" smtClean="0">
                <a:solidFill>
                  <a:srgbClr val="0070C0"/>
                </a:solidFill>
              </a:rPr>
              <a:t>NOTICIAS PUBLICADAS            913</a:t>
            </a:r>
          </a:p>
          <a:p>
            <a:endParaRPr lang="es-ES" b="1" dirty="0" smtClean="0">
              <a:solidFill>
                <a:srgbClr val="0070C0"/>
              </a:solidFill>
            </a:endParaRPr>
          </a:p>
          <a:p>
            <a:r>
              <a:rPr lang="es-ES" b="1" dirty="0" smtClean="0">
                <a:solidFill>
                  <a:srgbClr val="0070C0"/>
                </a:solidFill>
              </a:rPr>
              <a:t>MEDIA APARICIONES             152,10</a:t>
            </a:r>
          </a:p>
          <a:p>
            <a:endParaRPr lang="es-ES" b="1" dirty="0" smtClean="0">
              <a:solidFill>
                <a:srgbClr val="0070C0"/>
              </a:solidFill>
            </a:endParaRPr>
          </a:p>
          <a:p>
            <a:r>
              <a:rPr lang="es-ES" b="1" dirty="0" smtClean="0">
                <a:solidFill>
                  <a:srgbClr val="0070C0"/>
                </a:solidFill>
              </a:rPr>
              <a:t>RUEDA DE PRENSA                     2</a:t>
            </a:r>
          </a:p>
          <a:p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416" y="2716424"/>
            <a:ext cx="4176464" cy="339857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87" y="258639"/>
            <a:ext cx="1364476" cy="10315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320208"/>
            <a:ext cx="1578358" cy="908416"/>
          </a:xfrm>
          <a:prstGeom prst="rect">
            <a:avLst/>
          </a:prstGeom>
        </p:spPr>
      </p:pic>
      <p:pic>
        <p:nvPicPr>
          <p:cNvPr id="11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53" y="320208"/>
            <a:ext cx="990600" cy="10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17217" y="1343892"/>
            <a:ext cx="10333779" cy="534482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               </a:t>
            </a:r>
            <a:r>
              <a:rPr lang="es-ES" sz="4400" b="1" dirty="0" smtClean="0">
                <a:solidFill>
                  <a:srgbClr val="00B0F0"/>
                </a:solidFill>
              </a:rPr>
              <a:t>REDES SOCIALES A.E.F.</a:t>
            </a:r>
            <a:endParaRPr lang="es-ES" sz="4400" b="1" dirty="0">
              <a:solidFill>
                <a:srgbClr val="00B0F0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1041214" y="1890398"/>
            <a:ext cx="10309781" cy="463494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endParaRPr lang="es-E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2000" b="1" dirty="0" smtClean="0">
                <a:solidFill>
                  <a:srgbClr val="0070C0"/>
                </a:solidFill>
                <a:hlinkClick r:id="rId2"/>
              </a:rPr>
              <a:t>www.franquiciadores.com</a:t>
            </a:r>
            <a:endParaRPr lang="es-ES" sz="2000" b="1" dirty="0" smtClean="0">
              <a:solidFill>
                <a:srgbClr val="0070C0"/>
              </a:solidFill>
            </a:endParaRPr>
          </a:p>
          <a:p>
            <a:pPr algn="ctr"/>
            <a:endParaRPr lang="es-ES" sz="2000" b="1" dirty="0">
              <a:solidFill>
                <a:srgbClr val="0070C0"/>
              </a:solidFill>
            </a:endParaRPr>
          </a:p>
          <a:p>
            <a:pPr algn="ctr"/>
            <a:endParaRPr lang="es-E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2000" b="1" dirty="0" smtClean="0">
                <a:solidFill>
                  <a:srgbClr val="0070C0"/>
                </a:solidFill>
                <a:hlinkClick r:id="rId3"/>
              </a:rPr>
              <a:t>www.Facebook.com/franquiciadores</a:t>
            </a:r>
            <a:endParaRPr lang="es-ES" sz="2000" b="1" dirty="0" smtClean="0">
              <a:solidFill>
                <a:srgbClr val="0070C0"/>
              </a:solidFill>
            </a:endParaRPr>
          </a:p>
          <a:p>
            <a:pPr algn="ctr"/>
            <a:endParaRPr lang="es-ES" sz="2000" b="1" dirty="0">
              <a:solidFill>
                <a:srgbClr val="0070C0"/>
              </a:solidFill>
            </a:endParaRPr>
          </a:p>
          <a:p>
            <a:pPr algn="ctr"/>
            <a:endParaRPr lang="es-E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@AEFranquiciador.com</a:t>
            </a:r>
          </a:p>
          <a:p>
            <a:pPr algn="ctr"/>
            <a:endParaRPr lang="es-ES" sz="2000" b="1" dirty="0">
              <a:solidFill>
                <a:srgbClr val="0070C0"/>
              </a:solidFill>
            </a:endParaRPr>
          </a:p>
          <a:p>
            <a:pPr algn="ctr"/>
            <a:endParaRPr lang="es-E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                          OBSERVATORIO DE LA FRANQUICIA EN ESPAÑA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3E5A-56E2-4652-838B-7AC9D43A0BFA}" type="datetime3">
              <a:rPr lang="en-US" smtClean="0"/>
              <a:t>21 June 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43</a:t>
            </a:fld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123259"/>
            <a:ext cx="1364476" cy="952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3" y="256207"/>
            <a:ext cx="1578358" cy="9084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29" y="1980835"/>
            <a:ext cx="1800200" cy="9705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30" y="3193717"/>
            <a:ext cx="1800200" cy="9058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77" y="4265567"/>
            <a:ext cx="1773053" cy="9909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43" y="5608941"/>
            <a:ext cx="1800392" cy="747410"/>
          </a:xfrm>
          <a:prstGeom prst="rect">
            <a:avLst/>
          </a:prstGeom>
        </p:spPr>
      </p:pic>
      <p:pic>
        <p:nvPicPr>
          <p:cNvPr id="14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123259"/>
            <a:ext cx="1157206" cy="10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9D50-D38A-44C5-BB9E-3886AE4683EC}" type="datetime3">
              <a:rPr lang="en-US" smtClean="0"/>
              <a:t>21 June 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44</a:t>
            </a:fld>
            <a:endParaRPr lang="es-ES"/>
          </a:p>
        </p:txBody>
      </p:sp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1125860" y="1491527"/>
            <a:ext cx="9923140" cy="1944182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700" b="1" dirty="0" smtClean="0">
                <a:solidFill>
                  <a:srgbClr val="0070C0"/>
                </a:solidFill>
              </a:rPr>
              <a:t>EN NOMBRE DEL EQUIPO DE GESTION DE A.E.F.  </a:t>
            </a:r>
            <a:br>
              <a:rPr lang="es-ES" sz="2700" b="1" dirty="0" smtClean="0">
                <a:solidFill>
                  <a:srgbClr val="0070C0"/>
                </a:solidFill>
              </a:rPr>
            </a:br>
            <a:r>
              <a:rPr lang="es-ES" sz="2700" b="1" dirty="0" smtClean="0">
                <a:solidFill>
                  <a:srgbClr val="0070C0"/>
                </a:solidFill>
              </a:rPr>
              <a:t/>
            </a:r>
            <a:br>
              <a:rPr lang="es-ES" sz="2700" b="1" dirty="0" smtClean="0">
                <a:solidFill>
                  <a:srgbClr val="0070C0"/>
                </a:solidFill>
              </a:rPr>
            </a:br>
            <a:r>
              <a:rPr lang="es-ES" sz="2700" b="1" dirty="0" smtClean="0">
                <a:solidFill>
                  <a:srgbClr val="0070C0"/>
                </a:solidFill>
              </a:rPr>
              <a:t>GRACIAS A TODOS LOS SOCIOS POR SU PRESENCIA Y COLABORACION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b="1" dirty="0" smtClean="0">
                <a:solidFill>
                  <a:srgbClr val="0070C0"/>
                </a:solidFill>
              </a:rPr>
              <a:t>Verónica Zarco (ADMINISTRACION)</a:t>
            </a:r>
            <a:br>
              <a:rPr lang="es-ES" sz="2700" b="1" dirty="0" smtClean="0">
                <a:solidFill>
                  <a:srgbClr val="0070C0"/>
                </a:solidFill>
              </a:rPr>
            </a:br>
            <a:r>
              <a:rPr lang="es-ES" sz="2700" b="1" dirty="0" smtClean="0">
                <a:solidFill>
                  <a:srgbClr val="0070C0"/>
                </a:solidFill>
              </a:rPr>
              <a:t>Juan Carlos Martin(DIRECTOR COMUNICACIÓN)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/>
            </a:r>
            <a:br>
              <a:rPr lang="es-ES" sz="2700" dirty="0" smtClean="0"/>
            </a:br>
            <a:endParaRPr lang="es-ES" sz="27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500257"/>
            <a:ext cx="1680832" cy="952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15" y="440273"/>
            <a:ext cx="1578358" cy="908416"/>
          </a:xfrm>
          <a:prstGeom prst="rect">
            <a:avLst/>
          </a:prstGeom>
        </p:spPr>
      </p:pic>
      <p:pic>
        <p:nvPicPr>
          <p:cNvPr id="13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65" y="290417"/>
            <a:ext cx="1338560" cy="10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3569315"/>
            <a:ext cx="1968864" cy="175012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25860" y="3539777"/>
            <a:ext cx="9923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b="1" dirty="0" smtClean="0">
                <a:solidFill>
                  <a:srgbClr val="0070C0"/>
                </a:solidFill>
              </a:rPr>
              <a:t>                               “</a:t>
            </a:r>
            <a:r>
              <a:rPr lang="es-ES" b="1" dirty="0">
                <a:solidFill>
                  <a:srgbClr val="0070C0"/>
                </a:solidFill>
              </a:rPr>
              <a:t>ABADIA  ACABA QUE SE HA TERMINADO EL TIEMPO “!!!!!!</a:t>
            </a:r>
          </a:p>
        </p:txBody>
      </p:sp>
    </p:spTree>
    <p:extLst>
      <p:ext uri="{BB962C8B-B14F-4D97-AF65-F5344CB8AC3E}">
        <p14:creationId xmlns:p14="http://schemas.microsoft.com/office/powerpoint/2010/main" val="32885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844" y="1340768"/>
            <a:ext cx="9144000" cy="76348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3600" b="1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           </a:t>
            </a:r>
            <a:r>
              <a:rPr lang="es-ES" sz="3600" b="0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RESULTADO VS PRESUPUESTO</a:t>
            </a:r>
            <a:endParaRPr lang="es-ES" sz="3600" b="0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graphicFrame>
        <p:nvGraphicFramePr>
          <p:cNvPr id="14" name="Marcador de posición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090546"/>
              </p:ext>
            </p:extLst>
          </p:nvPr>
        </p:nvGraphicFramePr>
        <p:xfrm>
          <a:off x="1845940" y="2420888"/>
          <a:ext cx="8842177" cy="381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C9-1702-4AE2-BCAF-F93CFF3B81AC}" type="datetime3">
              <a:rPr lang="en-US" smtClean="0"/>
              <a:t>21 June 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5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41" y="118571"/>
            <a:ext cx="1308343" cy="9709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05" y="181092"/>
            <a:ext cx="1578358" cy="908416"/>
          </a:xfrm>
          <a:prstGeom prst="rect">
            <a:avLst/>
          </a:prstGeom>
        </p:spPr>
      </p:pic>
      <p:pic>
        <p:nvPicPr>
          <p:cNvPr id="6146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181092"/>
            <a:ext cx="990600" cy="97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6995" y="1816395"/>
            <a:ext cx="10254001" cy="90256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DIFERENCIA PARTIDAS PRINCIPALES 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6995" y="2996952"/>
            <a:ext cx="10470024" cy="316835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SOCIOS :-</a:t>
            </a:r>
            <a:r>
              <a:rPr lang="en-US" sz="3200" b="1" dirty="0" smtClean="0">
                <a:solidFill>
                  <a:srgbClr val="FF0000"/>
                </a:solidFill>
              </a:rPr>
              <a:t>11.000</a:t>
            </a:r>
            <a:r>
              <a:rPr lang="en-US" sz="3200" b="1" dirty="0" smtClean="0">
                <a:solidFill>
                  <a:srgbClr val="0070C0"/>
                </a:solidFill>
              </a:rPr>
              <a:t>.-(MENOS INGRESOS)</a:t>
            </a:r>
            <a:endParaRPr lang="en-US" sz="3200" b="1" dirty="0" smtClean="0"/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  CONVENIOS: +</a:t>
            </a:r>
            <a:r>
              <a:rPr lang="en-US" sz="3600" b="1" dirty="0" smtClean="0">
                <a:solidFill>
                  <a:srgbClr val="0070C0"/>
                </a:solidFill>
              </a:rPr>
              <a:t>8.700.-(MAS INGRESOS)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SALARIOS (4 MESES):</a:t>
            </a:r>
            <a:r>
              <a:rPr lang="en-US" sz="3600" b="1" dirty="0" smtClean="0">
                <a:solidFill>
                  <a:srgbClr val="FF0000"/>
                </a:solidFill>
              </a:rPr>
              <a:t>6.000.</a:t>
            </a:r>
            <a:r>
              <a:rPr lang="en-US" sz="3600" b="1" dirty="0" smtClean="0">
                <a:solidFill>
                  <a:srgbClr val="0070C0"/>
                </a:solidFill>
              </a:rPr>
              <a:t>-+PERSONAL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TRABAJOS POR OTRAS EMPRESAS:+9000.-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2105-B355-4578-BEAA-79877E283D0E}" type="datetime3">
              <a:rPr lang="en-US" smtClean="0"/>
              <a:t>21 June 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6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98" y="298043"/>
            <a:ext cx="1487830" cy="10925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661" y="240875"/>
            <a:ext cx="1578358" cy="908416"/>
          </a:xfrm>
          <a:prstGeom prst="rect">
            <a:avLst/>
          </a:prstGeom>
        </p:spPr>
      </p:pic>
      <p:pic>
        <p:nvPicPr>
          <p:cNvPr id="7170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6" y="310010"/>
            <a:ext cx="990600" cy="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4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483993" y="1242873"/>
            <a:ext cx="8686801" cy="679182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3600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COMPOSICION DE INGRESOS DE A.E.F.</a:t>
            </a:r>
            <a:endParaRPr lang="es-ES" sz="3600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0813340"/>
              </p:ext>
            </p:extLst>
          </p:nvPr>
        </p:nvGraphicFramePr>
        <p:xfrm>
          <a:off x="549796" y="1922055"/>
          <a:ext cx="5115421" cy="516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Marcador de posición de conteni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8446099"/>
              </p:ext>
            </p:extLst>
          </p:nvPr>
        </p:nvGraphicFramePr>
        <p:xfrm>
          <a:off x="5807396" y="2634824"/>
          <a:ext cx="561662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3C25-F98B-45D0-9E41-729FB894A11F}" type="datetime3">
              <a:rPr lang="en-US" smtClean="0"/>
              <a:t>21 June 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7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58" y="127710"/>
            <a:ext cx="1364476" cy="10315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99" y="150749"/>
            <a:ext cx="1578358" cy="908416"/>
          </a:xfrm>
          <a:prstGeom prst="rect">
            <a:avLst/>
          </a:prstGeom>
        </p:spPr>
      </p:pic>
      <p:pic>
        <p:nvPicPr>
          <p:cNvPr id="8194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3" y="219839"/>
            <a:ext cx="990600" cy="9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E5AA-6F4B-48F0-B3C5-4BC755F39A83}" type="datetime3">
              <a:rPr lang="en-US" smtClean="0"/>
              <a:t>21 June 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8</a:t>
            </a:fld>
            <a:endParaRPr lang="es-ES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84008982"/>
              </p:ext>
            </p:extLst>
          </p:nvPr>
        </p:nvGraphicFramePr>
        <p:xfrm>
          <a:off x="0" y="2241550"/>
          <a:ext cx="6337300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Marcador de contenido 1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58295581"/>
              </p:ext>
            </p:extLst>
          </p:nvPr>
        </p:nvGraphicFramePr>
        <p:xfrm>
          <a:off x="6729413" y="2225675"/>
          <a:ext cx="5459412" cy="371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ítulo 12"/>
          <p:cNvSpPr>
            <a:spLocks noGrp="1"/>
          </p:cNvSpPr>
          <p:nvPr>
            <p:ph type="title" idx="4294967295"/>
          </p:nvPr>
        </p:nvSpPr>
        <p:spPr>
          <a:xfrm>
            <a:off x="881063" y="1411288"/>
            <a:ext cx="11307762" cy="57785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3600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CONVENIOS Y LIBROS DE A.E.F.</a:t>
            </a:r>
            <a:endParaRPr lang="es-ES" sz="3600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37" y="158221"/>
            <a:ext cx="1364476" cy="10315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82" y="303692"/>
            <a:ext cx="1578358" cy="908416"/>
          </a:xfrm>
          <a:prstGeom prst="rect">
            <a:avLst/>
          </a:prstGeom>
        </p:spPr>
      </p:pic>
      <p:pic>
        <p:nvPicPr>
          <p:cNvPr id="9218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10" y="183833"/>
            <a:ext cx="990600" cy="98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39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485900" y="1340768"/>
            <a:ext cx="8686801" cy="646584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3600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COMPOSICION DE SOCIOS DE A.E.F.</a:t>
            </a:r>
            <a:endParaRPr lang="es-ES" sz="3600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graphicFrame>
        <p:nvGraphicFramePr>
          <p:cNvPr id="9" name="Marcador de contenido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9541216"/>
              </p:ext>
            </p:extLst>
          </p:nvPr>
        </p:nvGraphicFramePr>
        <p:xfrm>
          <a:off x="189756" y="2132856"/>
          <a:ext cx="5256584" cy="403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Marcador de posición de conteni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7939152"/>
              </p:ext>
            </p:extLst>
          </p:nvPr>
        </p:nvGraphicFramePr>
        <p:xfrm>
          <a:off x="4726260" y="2132856"/>
          <a:ext cx="64087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0246-9206-458A-B3A0-57EDD87E37DB}" type="datetime3">
              <a:rPr lang="en-US" smtClean="0"/>
              <a:t>21 June 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9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62" y="77781"/>
            <a:ext cx="1364476" cy="103155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600" y="200918"/>
            <a:ext cx="1578358" cy="908416"/>
          </a:xfrm>
          <a:prstGeom prst="rect">
            <a:avLst/>
          </a:prstGeom>
        </p:spPr>
      </p:pic>
      <p:pic>
        <p:nvPicPr>
          <p:cNvPr id="10242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9828"/>
            <a:ext cx="990600" cy="8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5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1344</Words>
  <Application>Microsoft Office PowerPoint</Application>
  <PresentationFormat>Personalizado</PresentationFormat>
  <Paragraphs>490</Paragraphs>
  <Slides>44</Slides>
  <Notes>6</Notes>
  <HiddenSlides>2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Century Gothic</vt:lpstr>
      <vt:lpstr>Franklin Gothic Medium</vt:lpstr>
      <vt:lpstr>Times New Roman</vt:lpstr>
      <vt:lpstr>Tema de Office</vt:lpstr>
      <vt:lpstr>Hoja de cálculo</vt:lpstr>
      <vt:lpstr>XXIV ASAMBLEA GENERAL ORDINARIA A.E.F. EJERCICIO 2017</vt:lpstr>
      <vt:lpstr>RESULTADOS DEL EJERCICIO DEL 2017</vt:lpstr>
      <vt:lpstr>RESULTADOS DEL EJERCICIO DEL 2017 SIN LOS IMPORTES DE APOYO A EMPRESAS (28.000.-)</vt:lpstr>
      <vt:lpstr> RESULTADOS DEL EJERCICIO 2017 VS  PRESUPUESTO </vt:lpstr>
      <vt:lpstr>           RESULTADO VS PRESUPUESTO</vt:lpstr>
      <vt:lpstr>DIFERENCIA PARTIDAS PRINCIPALES </vt:lpstr>
      <vt:lpstr>COMPOSICION DE INGRESOS DE A.E.F.</vt:lpstr>
      <vt:lpstr>CONVENIOS Y LIBROS DE A.E.F.</vt:lpstr>
      <vt:lpstr>COMPOSICION DE SOCIOS DE A.E.F.</vt:lpstr>
      <vt:lpstr>EVOLUCION DE SOCIOS 2012 VS 2017</vt:lpstr>
      <vt:lpstr>EVOLUCION DE SOCIOS 2012 VS 2017</vt:lpstr>
      <vt:lpstr>      CAFES DE LA A.E.F  ENERO VS  DICIEMBRE 2017 30</vt:lpstr>
      <vt:lpstr>INDICES COMUNICACIÓN DEL 2017</vt:lpstr>
      <vt:lpstr>5 NOTAS CON MAYOR APARICION A.E.F.</vt:lpstr>
      <vt:lpstr>COMPARATIVA 2016-2017</vt:lpstr>
      <vt:lpstr>PRINCIPALES MEDIOS EN LOS QUE  HA APARECIDO LA AEF</vt:lpstr>
      <vt:lpstr>LA A.E.F. EN REDES SOCIALES 31.12.2017</vt:lpstr>
      <vt:lpstr>PRESUPUESTO 2018</vt:lpstr>
      <vt:lpstr>PRESUPUESTO DEL EJERCICIO DEL 2018</vt:lpstr>
      <vt:lpstr>DIFERENCIA PARTIDAS PRINCIPALES 2018</vt:lpstr>
      <vt:lpstr>ACCIONES PREVISTAS 2018</vt:lpstr>
      <vt:lpstr>      CAFES DE LA A.E.F  ENERO VS  JUNIO 2018  50</vt:lpstr>
      <vt:lpstr>                                LOS NUEVOS CAFES DE LA A.E.F.2018</vt:lpstr>
      <vt:lpstr>Presentación de PowerPoint</vt:lpstr>
      <vt:lpstr>Presentación de PowerPoint</vt:lpstr>
      <vt:lpstr>Presentación de PowerPoint</vt:lpstr>
      <vt:lpstr>Presentación de PowerPoint</vt:lpstr>
      <vt:lpstr>ACUERDOS BILATERALES A.E.F. 2018</vt:lpstr>
      <vt:lpstr>ACUERDOS BILATERALES A.E.F.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EVOLUCION DE SOCIOS UP DATE2018</vt:lpstr>
      <vt:lpstr>UP DATE EVOLUCION DE SOCIOS FRANQUICIADORES</vt:lpstr>
      <vt:lpstr>LA AEF EN REDES SOCIALES</vt:lpstr>
      <vt:lpstr>EVOLUCION DE FOLOWERS UP DATE  JUNIO 2018 FACEBOOK</vt:lpstr>
      <vt:lpstr>EVOLUCION DE FOLOWERS UP DATE  JUNIO 2018 TWITTER</vt:lpstr>
      <vt:lpstr>AVANCE INDICES COMUNICACIÓN DEL 2018 ENERO VS JUNIO</vt:lpstr>
      <vt:lpstr>                 REDES SOCIALES A.E.F.</vt:lpstr>
      <vt:lpstr> EN NOMBRE DEL EQUIPO DE GESTION DE A.E.F.    GRACIAS A TODOS LOS SOCIOS POR SU PRESENCIA Y COLABORACION Verónica Zarco (ADMINISTRACION) Juan Carlos Martin(DIRECTOR COMUNICACIÓN)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2015-06-20T08:26:57Z</dcterms:created>
  <dcterms:modified xsi:type="dcterms:W3CDTF">2018-06-21T07:21:20Z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