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31" r:id="rId2"/>
  </p:sldMasterIdLst>
  <p:notesMasterIdLst>
    <p:notesMasterId r:id="rId32"/>
  </p:notesMasterIdLst>
  <p:handoutMasterIdLst>
    <p:handoutMasterId r:id="rId33"/>
  </p:handoutMasterIdLst>
  <p:sldIdLst>
    <p:sldId id="256" r:id="rId3"/>
    <p:sldId id="269" r:id="rId4"/>
    <p:sldId id="292" r:id="rId5"/>
    <p:sldId id="268" r:id="rId6"/>
    <p:sldId id="266" r:id="rId7"/>
    <p:sldId id="275" r:id="rId8"/>
    <p:sldId id="267" r:id="rId9"/>
    <p:sldId id="297" r:id="rId10"/>
    <p:sldId id="276" r:id="rId11"/>
    <p:sldId id="272" r:id="rId12"/>
    <p:sldId id="271" r:id="rId13"/>
    <p:sldId id="265" r:id="rId14"/>
    <p:sldId id="277" r:id="rId15"/>
    <p:sldId id="301" r:id="rId16"/>
    <p:sldId id="270" r:id="rId17"/>
    <p:sldId id="280" r:id="rId18"/>
    <p:sldId id="281" r:id="rId19"/>
    <p:sldId id="293" r:id="rId20"/>
    <p:sldId id="282" r:id="rId21"/>
    <p:sldId id="283" r:id="rId22"/>
    <p:sldId id="284" r:id="rId23"/>
    <p:sldId id="304" r:id="rId24"/>
    <p:sldId id="289" r:id="rId25"/>
    <p:sldId id="279" r:id="rId26"/>
    <p:sldId id="302" r:id="rId27"/>
    <p:sldId id="303" r:id="rId28"/>
    <p:sldId id="290" r:id="rId29"/>
    <p:sldId id="291" r:id="rId30"/>
    <p:sldId id="298" r:id="rId31"/>
  </p:sldIdLst>
  <p:sldSz cx="12188825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422" userDrawn="1">
          <p15:clr>
            <a:srgbClr val="A4A3A4"/>
          </p15:clr>
        </p15:guide>
        <p15:guide id="14" pos="36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107" d="100"/>
          <a:sy n="107" d="100"/>
        </p:scale>
        <p:origin x="138" y="222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422"/>
        <p:guide pos="365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22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57418404992349E-2"/>
          <c:y val="5.5877477367903418E-2"/>
          <c:w val="0.89937070927216223"/>
          <c:h val="0.86960829749175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264.534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INGRESOS</c:v>
                </c:pt>
                <c:pt idx="1">
                  <c:v>GASTOS</c:v>
                </c:pt>
                <c:pt idx="2">
                  <c:v>RESULTADO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 formatCode="General">
                  <c:v>264534.18</c:v>
                </c:pt>
                <c:pt idx="1">
                  <c:v>233377.33</c:v>
                </c:pt>
                <c:pt idx="2" formatCode="#,##0.00">
                  <c:v>31156.48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PRESUP.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INGRESOS</c:v>
                </c:pt>
                <c:pt idx="1">
                  <c:v>GASTOS</c:v>
                </c:pt>
                <c:pt idx="2">
                  <c:v>RESULTADO</c:v>
                </c:pt>
              </c:strCache>
            </c:strRef>
          </c:cat>
          <c:val>
            <c:numRef>
              <c:f>Sheet1!$C$2:$C$5</c:f>
              <c:numCache>
                <c:formatCode>#,##0</c:formatCode>
                <c:ptCount val="4"/>
                <c:pt idx="0">
                  <c:v>262037</c:v>
                </c:pt>
                <c:pt idx="1">
                  <c:v>240994</c:v>
                </c:pt>
                <c:pt idx="2">
                  <c:v>21043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90144504"/>
        <c:axId val="390141368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RESULTADO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3"/>
                <c:pt idx="0">
                  <c:v>INGRESOS</c:v>
                </c:pt>
                <c:pt idx="1">
                  <c:v>GASTOS</c:v>
                </c:pt>
                <c:pt idx="2">
                  <c:v>RESULTADO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0144504"/>
        <c:axId val="390141368"/>
      </c:lineChart>
      <c:catAx>
        <c:axId val="390144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90141368"/>
        <c:crosses val="autoZero"/>
        <c:auto val="1"/>
        <c:lblAlgn val="ctr"/>
        <c:lblOffset val="100"/>
        <c:noMultiLvlLbl val="0"/>
      </c:catAx>
      <c:valAx>
        <c:axId val="390141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90144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solidFill>
            <a:srgbClr val="00B0F0"/>
          </a:solidFill>
        </a:ln>
        <a:effectLst/>
        <a:sp3d>
          <a:contourClr>
            <a:srgbClr val="00B0F0"/>
          </a:contourClr>
        </a:sp3d>
      </c:spPr>
    </c:sideWall>
    <c:backWall>
      <c:thickness val="0"/>
      <c:spPr>
        <a:noFill/>
        <a:ln>
          <a:solidFill>
            <a:srgbClr val="00B0F0"/>
          </a:solidFill>
        </a:ln>
        <a:effectLst/>
        <a:sp3d>
          <a:contourClr>
            <a:srgbClr val="00B0F0"/>
          </a:contourClr>
        </a:sp3d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SOCIOS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PREVISION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114</c:v>
                </c:pt>
                <c:pt idx="1">
                  <c:v>117</c:v>
                </c:pt>
                <c:pt idx="2">
                  <c:v>120</c:v>
                </c:pt>
                <c:pt idx="3">
                  <c:v>123</c:v>
                </c:pt>
                <c:pt idx="4">
                  <c:v>122</c:v>
                </c:pt>
                <c:pt idx="5">
                  <c:v>126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8027240"/>
        <c:axId val="388024888"/>
        <c:axId val="0"/>
      </c:bar3DChart>
      <c:catAx>
        <c:axId val="388027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88024888"/>
        <c:crosses val="autoZero"/>
        <c:auto val="1"/>
        <c:lblAlgn val="ctr"/>
        <c:lblOffset val="100"/>
        <c:noMultiLvlLbl val="0"/>
      </c:catAx>
      <c:valAx>
        <c:axId val="388024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88027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B0F0"/>
      </a:solidFill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solidFill>
            <a:srgbClr val="00B0F0"/>
          </a:solidFill>
        </a:ln>
        <a:effectLst/>
        <a:sp3d>
          <a:contourClr>
            <a:srgbClr val="00B0F0"/>
          </a:contourClr>
        </a:sp3d>
      </c:spPr>
    </c:sideWall>
    <c:backWall>
      <c:thickness val="0"/>
      <c:spPr>
        <a:noFill/>
        <a:ln>
          <a:solidFill>
            <a:srgbClr val="00B0F0"/>
          </a:solidFill>
        </a:ln>
        <a:effectLst/>
        <a:sp3d>
          <a:contourClr>
            <a:srgbClr val="00B0F0"/>
          </a:contourClr>
        </a:sp3d>
      </c:spPr>
    </c:backWall>
    <c:plotArea>
      <c:layout>
        <c:manualLayout>
          <c:layoutTarget val="inner"/>
          <c:xMode val="edge"/>
          <c:yMode val="edge"/>
          <c:x val="5.8511074273610533E-2"/>
          <c:y val="2.1757430992515984E-2"/>
          <c:w val="0.91809711286089235"/>
          <c:h val="0.874398804173273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SEGUIDORES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JUNIO</c:v>
                </c:pt>
                <c:pt idx="1">
                  <c:v>DICIEMBRE</c:v>
                </c:pt>
                <c:pt idx="2">
                  <c:v>JUNIO</c:v>
                </c:pt>
                <c:pt idx="3">
                  <c:v>DICIEMBRE</c:v>
                </c:pt>
                <c:pt idx="4">
                  <c:v>jun-17</c:v>
                </c:pt>
              </c:strCache>
            </c:strRef>
          </c:cat>
          <c:val>
            <c:numRef>
              <c:f>Hoja1!$B$2:$B$6</c:f>
              <c:numCache>
                <c:formatCode>#,##0</c:formatCode>
                <c:ptCount val="5"/>
                <c:pt idx="0" formatCode="General">
                  <c:v>500</c:v>
                </c:pt>
                <c:pt idx="1">
                  <c:v>954</c:v>
                </c:pt>
                <c:pt idx="2">
                  <c:v>1177</c:v>
                </c:pt>
                <c:pt idx="3">
                  <c:v>1379</c:v>
                </c:pt>
                <c:pt idx="4">
                  <c:v>1553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8020184"/>
        <c:axId val="388020576"/>
        <c:axId val="0"/>
      </c:bar3DChart>
      <c:catAx>
        <c:axId val="388020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88020576"/>
        <c:crosses val="autoZero"/>
        <c:auto val="1"/>
        <c:lblAlgn val="ctr"/>
        <c:lblOffset val="100"/>
        <c:noMultiLvlLbl val="0"/>
      </c:catAx>
      <c:valAx>
        <c:axId val="388020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88020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solidFill>
            <a:srgbClr val="00B0F0"/>
          </a:solidFill>
        </a:ln>
        <a:effectLst/>
        <a:sp3d>
          <a:contourClr>
            <a:srgbClr val="00B0F0"/>
          </a:contourClr>
        </a:sp3d>
      </c:spPr>
    </c:sideWall>
    <c:backWall>
      <c:thickness val="0"/>
      <c:spPr>
        <a:noFill/>
        <a:ln>
          <a:solidFill>
            <a:srgbClr val="00B0F0"/>
          </a:solidFill>
        </a:ln>
        <a:effectLst/>
        <a:sp3d>
          <a:contourClr>
            <a:srgbClr val="00B0F0"/>
          </a:contourClr>
        </a:sp3d>
      </c:spPr>
    </c:backWall>
    <c:plotArea>
      <c:layout>
        <c:manualLayout>
          <c:layoutTarget val="inner"/>
          <c:xMode val="edge"/>
          <c:yMode val="edge"/>
          <c:x val="5.8511074273610533E-2"/>
          <c:y val="2.1757430992515984E-2"/>
          <c:w val="0.91809711286089235"/>
          <c:h val="0.874398804173273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SEGUIDORES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JUNIO</c:v>
                </c:pt>
                <c:pt idx="1">
                  <c:v>DICIEMBRE</c:v>
                </c:pt>
                <c:pt idx="2">
                  <c:v>JUNIO</c:v>
                </c:pt>
                <c:pt idx="3">
                  <c:v>DICIEMBRE</c:v>
                </c:pt>
                <c:pt idx="4">
                  <c:v>JUNIO</c:v>
                </c:pt>
              </c:strCache>
            </c:strRef>
          </c:cat>
          <c:val>
            <c:numRef>
              <c:f>Hoja1!$B$2:$B$6</c:f>
              <c:numCache>
                <c:formatCode>#,##0</c:formatCode>
                <c:ptCount val="5"/>
                <c:pt idx="0" formatCode="General">
                  <c:v>1300</c:v>
                </c:pt>
                <c:pt idx="1">
                  <c:v>1754</c:v>
                </c:pt>
                <c:pt idx="2">
                  <c:v>2577</c:v>
                </c:pt>
                <c:pt idx="3">
                  <c:v>2830</c:v>
                </c:pt>
                <c:pt idx="4" formatCode="General">
                  <c:v>2993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8026064"/>
        <c:axId val="388022536"/>
        <c:axId val="0"/>
      </c:bar3DChart>
      <c:catAx>
        <c:axId val="38802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88022536"/>
        <c:crosses val="autoZero"/>
        <c:auto val="1"/>
        <c:lblAlgn val="ctr"/>
        <c:lblOffset val="100"/>
        <c:noMultiLvlLbl val="0"/>
      </c:catAx>
      <c:valAx>
        <c:axId val="388022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88026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INGRESOS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CUOTAS</c:v>
                </c:pt>
                <c:pt idx="1">
                  <c:v>LIBROS</c:v>
                </c:pt>
                <c:pt idx="2">
                  <c:v>FERIAS</c:v>
                </c:pt>
                <c:pt idx="3">
                  <c:v>CONVENIOS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 formatCode="#,##0">
                  <c:v>236920</c:v>
                </c:pt>
                <c:pt idx="1">
                  <c:v>4500</c:v>
                </c:pt>
                <c:pt idx="2" formatCode="#,##0">
                  <c:v>14652</c:v>
                </c:pt>
                <c:pt idx="3">
                  <c:v>4235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79508626953676"/>
          <c:y val="0.79911235835366312"/>
          <c:w val="0.65375186128375362"/>
          <c:h val="5.67310059880448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0070C0"/>
                </a:solidFill>
              </a:rPr>
              <a:t>CONVENIOS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.23101421779346454"/>
          <c:y val="0.21244948973553551"/>
          <c:w val="0.55180033415090635"/>
          <c:h val="0.78755051026446454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CONVENIOS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explosion val="10"/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>
                <a:solidFill>
                  <a:srgbClr val="0070C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1"/>
              </a:solidFill>
              <a:ln>
                <a:solidFill>
                  <a:srgbClr val="0070C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>
                <a:solidFill>
                  <a:srgbClr val="0070C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1">
                  <a:tint val="30000"/>
                </a:schemeClr>
              </a:solidFill>
              <a:ln>
                <a:solidFill>
                  <a:srgbClr val="0070C0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FERIA VLA</c:v>
                </c:pt>
                <c:pt idx="1">
                  <c:v>FERIA MAD</c:v>
                </c:pt>
                <c:pt idx="2">
                  <c:v>CAJAMAR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 formatCode="#,##0">
                  <c:v>5660</c:v>
                </c:pt>
                <c:pt idx="1">
                  <c:v>8972</c:v>
                </c:pt>
                <c:pt idx="2" formatCode="#,##0">
                  <c:v>4235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b="1" dirty="0">
                <a:solidFill>
                  <a:srgbClr val="0070C0"/>
                </a:solidFill>
              </a:rPr>
              <a:t>LIBROS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s-ES"/>
        </a:p>
      </c:txPr>
    </c:title>
    <c:autoTitleDeleted val="0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5258205486042455E-2"/>
          <c:y val="5.4584030263986616E-2"/>
          <c:w val="0.91628336842632829"/>
          <c:h val="0.9454159697360133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LIBROS</c:v>
                </c:pt>
              </c:strCache>
            </c:strRef>
          </c:tx>
          <c:explosion val="46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NACIONALES</c:v>
                </c:pt>
                <c:pt idx="1">
                  <c:v>INTERNACI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4039</c:v>
                </c:pt>
                <c:pt idx="1">
                  <c:v>510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SOCIOS A.E.F.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explosion val="2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rgbClr val="0070C0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rgbClr val="0070C0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rgbClr val="0070C0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rgbClr val="0070C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FRANQUICIADORES</c:v>
                </c:pt>
                <c:pt idx="1">
                  <c:v>COLABORADORES</c:v>
                </c:pt>
                <c:pt idx="2">
                  <c:v>INSTITUCIONALES</c:v>
                </c:pt>
                <c:pt idx="3">
                  <c:v>HONORIFICOS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122</c:v>
                </c:pt>
                <c:pt idx="1">
                  <c:v>70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Hoja1!$A$2:$A$5</c:f>
              <c:strCache>
                <c:ptCount val="4"/>
                <c:pt idx="0">
                  <c:v>FRANQUICIADORES</c:v>
                </c:pt>
                <c:pt idx="1">
                  <c:v>COLABORADORES</c:v>
                </c:pt>
                <c:pt idx="2">
                  <c:v>INSTITUCIONALES</c:v>
                </c:pt>
                <c:pt idx="3">
                  <c:v>HONORIFICOS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solidFill>
            <a:srgbClr val="00B0F0"/>
          </a:solidFill>
        </a:ln>
        <a:effectLst/>
        <a:sp3d>
          <a:contourClr>
            <a:srgbClr val="00B0F0"/>
          </a:contourClr>
        </a:sp3d>
      </c:spPr>
    </c:sideWall>
    <c:backWall>
      <c:thickness val="0"/>
      <c:spPr>
        <a:noFill/>
        <a:ln>
          <a:solidFill>
            <a:srgbClr val="00B0F0"/>
          </a:solidFill>
        </a:ln>
        <a:effectLst/>
        <a:sp3d>
          <a:contourClr>
            <a:srgbClr val="00B0F0"/>
          </a:contourClr>
        </a:sp3d>
      </c:spPr>
    </c:backWall>
    <c:plotArea>
      <c:layout>
        <c:manualLayout>
          <c:layoutTarget val="inner"/>
          <c:xMode val="edge"/>
          <c:yMode val="edge"/>
          <c:x val="5.5557857899341527E-2"/>
          <c:y val="3.9320489482546045E-2"/>
          <c:w val="0.92836027075562921"/>
          <c:h val="0.8859979292699349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SOCIOS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Hoja1!$B$2:$B$6</c:f>
              <c:numCache>
                <c:formatCode>General</c:formatCode>
                <c:ptCount val="5"/>
                <c:pt idx="0">
                  <c:v>170</c:v>
                </c:pt>
                <c:pt idx="1">
                  <c:v>174</c:v>
                </c:pt>
                <c:pt idx="2">
                  <c:v>183</c:v>
                </c:pt>
                <c:pt idx="3">
                  <c:v>190</c:v>
                </c:pt>
                <c:pt idx="4">
                  <c:v>197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7836408"/>
        <c:axId val="387836800"/>
        <c:axId val="0"/>
      </c:bar3DChart>
      <c:catAx>
        <c:axId val="387836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87836800"/>
        <c:crosses val="autoZero"/>
        <c:auto val="1"/>
        <c:lblAlgn val="ctr"/>
        <c:lblOffset val="100"/>
        <c:noMultiLvlLbl val="0"/>
      </c:catAx>
      <c:valAx>
        <c:axId val="38783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87836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B0F0"/>
      </a:solidFill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641877203999804E-2"/>
          <c:y val="4.8744512317126273E-2"/>
          <c:w val="0.92822315347084683"/>
          <c:h val="0.741585395995904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FRANQUICIADORES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Hoja1!$A$2:$A$6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Hoja1!$B$2:$B$6</c:f>
              <c:numCache>
                <c:formatCode>General</c:formatCode>
                <c:ptCount val="5"/>
                <c:pt idx="0">
                  <c:v>114</c:v>
                </c:pt>
                <c:pt idx="1">
                  <c:v>117</c:v>
                </c:pt>
                <c:pt idx="2">
                  <c:v>120</c:v>
                </c:pt>
                <c:pt idx="3">
                  <c:v>123</c:v>
                </c:pt>
                <c:pt idx="4">
                  <c:v>122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COLABORADORES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Hoja1!$C$2:$C$6</c:f>
              <c:numCache>
                <c:formatCode>General</c:formatCode>
                <c:ptCount val="5"/>
                <c:pt idx="0">
                  <c:v>52</c:v>
                </c:pt>
                <c:pt idx="1">
                  <c:v>53</c:v>
                </c:pt>
                <c:pt idx="2">
                  <c:v>59</c:v>
                </c:pt>
                <c:pt idx="3">
                  <c:v>63</c:v>
                </c:pt>
                <c:pt idx="4">
                  <c:v>70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HORORIFICOS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Hoja1!$D$2:$D$6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INSTITUCIONALES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Hoja1!$E$2:$E$6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7836016"/>
        <c:axId val="387834056"/>
      </c:barChart>
      <c:catAx>
        <c:axId val="38783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87834056"/>
        <c:crosses val="autoZero"/>
        <c:auto val="1"/>
        <c:lblAlgn val="ctr"/>
        <c:lblOffset val="100"/>
        <c:noMultiLvlLbl val="0"/>
      </c:catAx>
      <c:valAx>
        <c:axId val="387834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8783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0056312576825672E-3"/>
          <c:y val="0.87035809580479762"/>
          <c:w val="0.96405122087265416"/>
          <c:h val="0.111706043961217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0070C0"/>
                </a:solidFill>
              </a:rPr>
              <a:t>DATOS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DATOS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ESTUDIO NACIONAL</c:v>
                </c:pt>
                <c:pt idx="1">
                  <c:v>ESTUDIO INTERNACIOANL</c:v>
                </c:pt>
                <c:pt idx="2">
                  <c:v>COMUNIDAD MADRID</c:v>
                </c:pt>
                <c:pt idx="3">
                  <c:v>CONGRESO</c:v>
                </c:pt>
                <c:pt idx="4">
                  <c:v>FRANQUICIA EN REDES</c:v>
                </c:pt>
                <c:pt idx="5">
                  <c:v>RESTO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274</c:v>
                </c:pt>
                <c:pt idx="1">
                  <c:v>164</c:v>
                </c:pt>
                <c:pt idx="2">
                  <c:v>117</c:v>
                </c:pt>
                <c:pt idx="3">
                  <c:v>74</c:v>
                </c:pt>
                <c:pt idx="4">
                  <c:v>55</c:v>
                </c:pt>
                <c:pt idx="5">
                  <c:v>1053</c:v>
                </c:pt>
              </c:numCache>
            </c:numRef>
          </c:val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solidFill>
            <a:srgbClr val="00B0F0"/>
          </a:solidFill>
        </a:ln>
        <a:effectLst/>
        <a:sp3d>
          <a:contourClr>
            <a:srgbClr val="00B0F0"/>
          </a:contourClr>
        </a:sp3d>
      </c:spPr>
    </c:sideWall>
    <c:backWall>
      <c:thickness val="0"/>
      <c:spPr>
        <a:noFill/>
        <a:ln>
          <a:solidFill>
            <a:srgbClr val="00B0F0"/>
          </a:solidFill>
        </a:ln>
        <a:effectLst/>
        <a:sp3d>
          <a:contourClr>
            <a:srgbClr val="00B0F0"/>
          </a:contourClr>
        </a:sp3d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SOCIOS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PREVISION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170</c:v>
                </c:pt>
                <c:pt idx="1">
                  <c:v>174</c:v>
                </c:pt>
                <c:pt idx="2">
                  <c:v>183</c:v>
                </c:pt>
                <c:pt idx="3">
                  <c:v>190</c:v>
                </c:pt>
                <c:pt idx="4">
                  <c:v>197</c:v>
                </c:pt>
                <c:pt idx="5">
                  <c:v>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8909608"/>
        <c:axId val="388916664"/>
        <c:axId val="0"/>
      </c:bar3DChart>
      <c:catAx>
        <c:axId val="388909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88916664"/>
        <c:crosses val="autoZero"/>
        <c:auto val="1"/>
        <c:lblAlgn val="ctr"/>
        <c:lblOffset val="100"/>
        <c:noMultiLvlLbl val="0"/>
      </c:catAx>
      <c:valAx>
        <c:axId val="388916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88909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060F7B-9920-4F24-BE71-F0E4E3B7B934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A38CBC9-AC6B-457D-9F63-4D1AB8E7793E}">
      <dgm:prSet phldrT="[Text]"/>
      <dgm:spPr/>
      <dgm:t>
        <a:bodyPr/>
        <a:lstStyle/>
        <a:p>
          <a:pPr algn="ctr" defTabSz="914400">
            <a:buNone/>
          </a:pPr>
          <a:r>
            <a:rPr lang="es-ES" sz="1800" b="0" i="0" noProof="0" dirty="0" smtClean="0">
              <a:latin typeface="Franklin Gothic Medium"/>
              <a:ea typeface="+mn-ea"/>
              <a:cs typeface="+mn-cs"/>
            </a:rPr>
            <a:t>A.E.F.</a:t>
          </a:r>
          <a:endParaRPr lang="es-ES" sz="1800" b="0" i="0" noProof="0" dirty="0">
            <a:latin typeface="Franklin Gothic Medium"/>
            <a:ea typeface="+mn-ea"/>
            <a:cs typeface="+mn-cs"/>
          </a:endParaRPr>
        </a:p>
      </dgm:t>
    </dgm:pt>
    <dgm:pt modelId="{02DFC051-974F-4AF1-85DB-FFF5F1CCD57A}" type="parTrans" cxnId="{F68BA8B4-E5E5-4A12-9338-5CF5693ADCA2}">
      <dgm:prSet/>
      <dgm:spPr/>
      <dgm:t>
        <a:bodyPr/>
        <a:lstStyle/>
        <a:p>
          <a:endParaRPr lang="en-US"/>
        </a:p>
      </dgm:t>
    </dgm:pt>
    <dgm:pt modelId="{7ACF197E-8A7D-4D14-A941-EE15BE87306C}" type="sibTrans" cxnId="{F68BA8B4-E5E5-4A12-9338-5CF5693ADCA2}">
      <dgm:prSet/>
      <dgm:spPr/>
      <dgm:t>
        <a:bodyPr/>
        <a:lstStyle/>
        <a:p>
          <a:endParaRPr lang="en-US"/>
        </a:p>
      </dgm:t>
    </dgm:pt>
    <dgm:pt modelId="{50789F86-D3CE-4C0B-B830-60161BD38E85}">
      <dgm:prSet phldrT="[Text]"/>
      <dgm:spPr/>
      <dgm:t>
        <a:bodyPr/>
        <a:lstStyle/>
        <a:p>
          <a:pPr algn="ctr" defTabSz="914400">
            <a:buNone/>
          </a:pPr>
          <a:r>
            <a:rPr lang="es-ES" sz="1800" b="0" i="0" noProof="0" dirty="0" smtClean="0">
              <a:latin typeface="Franklin Gothic Medium"/>
              <a:ea typeface="+mn-ea"/>
              <a:cs typeface="+mn-cs"/>
            </a:rPr>
            <a:t>SOCIOS      91%</a:t>
          </a:r>
          <a:endParaRPr lang="es-ES" sz="1800" b="0" i="0" noProof="0" dirty="0">
            <a:latin typeface="Franklin Gothic Medium"/>
            <a:ea typeface="+mn-ea"/>
            <a:cs typeface="+mn-cs"/>
          </a:endParaRPr>
        </a:p>
      </dgm:t>
    </dgm:pt>
    <dgm:pt modelId="{6D6B568F-9C4B-44DB-A886-035491FEC9C2}" type="parTrans" cxnId="{1593062C-A63F-4042-94C9-FF0880BD82E8}">
      <dgm:prSet/>
      <dgm:spPr/>
      <dgm:t>
        <a:bodyPr/>
        <a:lstStyle/>
        <a:p>
          <a:endParaRPr lang="en-US"/>
        </a:p>
      </dgm:t>
    </dgm:pt>
    <dgm:pt modelId="{775D1C29-7B88-46A3-9FAD-95EFDC006E81}" type="sibTrans" cxnId="{1593062C-A63F-4042-94C9-FF0880BD82E8}">
      <dgm:prSet/>
      <dgm:spPr/>
      <dgm:t>
        <a:bodyPr/>
        <a:lstStyle/>
        <a:p>
          <a:endParaRPr lang="en-US"/>
        </a:p>
      </dgm:t>
    </dgm:pt>
    <dgm:pt modelId="{87E6D3C0-9C36-4C9B-9EE4-FCB2F172CF62}">
      <dgm:prSet phldrT="[Text]"/>
      <dgm:spPr/>
      <dgm:t>
        <a:bodyPr/>
        <a:lstStyle/>
        <a:p>
          <a:pPr algn="ctr" defTabSz="914400">
            <a:buNone/>
          </a:pPr>
          <a:r>
            <a:rPr lang="es-ES" sz="1800" b="0" i="0" noProof="0" dirty="0" smtClean="0">
              <a:latin typeface="Franklin Gothic Medium"/>
              <a:ea typeface="+mn-ea"/>
              <a:cs typeface="+mn-cs"/>
            </a:rPr>
            <a:t>LIBROS        2%</a:t>
          </a:r>
          <a:endParaRPr lang="es-ES" sz="1800" b="0" i="0" noProof="0" dirty="0">
            <a:latin typeface="Franklin Gothic Medium"/>
            <a:ea typeface="+mn-ea"/>
            <a:cs typeface="+mn-cs"/>
          </a:endParaRPr>
        </a:p>
      </dgm:t>
    </dgm:pt>
    <dgm:pt modelId="{1916856A-C084-48E2-AF18-70269AD79DF2}" type="parTrans" cxnId="{EB3E6C57-F560-450F-B619-F6F67905927D}">
      <dgm:prSet/>
      <dgm:spPr/>
      <dgm:t>
        <a:bodyPr/>
        <a:lstStyle/>
        <a:p>
          <a:endParaRPr lang="en-US"/>
        </a:p>
      </dgm:t>
    </dgm:pt>
    <dgm:pt modelId="{5C1F42F6-070E-4EBA-8EBC-C32D27C49363}" type="sibTrans" cxnId="{EB3E6C57-F560-450F-B619-F6F67905927D}">
      <dgm:prSet/>
      <dgm:spPr/>
      <dgm:t>
        <a:bodyPr/>
        <a:lstStyle/>
        <a:p>
          <a:endParaRPr lang="en-US"/>
        </a:p>
      </dgm:t>
    </dgm:pt>
    <dgm:pt modelId="{20EB584B-A7B7-43D9-BF6A-2C9338C05B4D}">
      <dgm:prSet phldrT="[Text]"/>
      <dgm:spPr/>
      <dgm:t>
        <a:bodyPr/>
        <a:lstStyle/>
        <a:p>
          <a:pPr algn="ctr" defTabSz="914400">
            <a:buNone/>
          </a:pPr>
          <a:r>
            <a:rPr lang="es-ES" sz="1800" b="0" i="0" noProof="0" dirty="0" smtClean="0">
              <a:latin typeface="Franklin Gothic Medium"/>
              <a:ea typeface="+mn-ea"/>
              <a:cs typeface="+mn-cs"/>
            </a:rPr>
            <a:t>CONVENIOS 1%</a:t>
          </a:r>
          <a:endParaRPr lang="es-ES" sz="1800" b="0" i="0" noProof="0" dirty="0">
            <a:latin typeface="Franklin Gothic Medium"/>
            <a:ea typeface="+mn-ea"/>
            <a:cs typeface="+mn-cs"/>
          </a:endParaRPr>
        </a:p>
      </dgm:t>
    </dgm:pt>
    <dgm:pt modelId="{6E0D28F6-A05C-413F-A991-03D9F094F998}" type="parTrans" cxnId="{FBE6BCEA-0F85-486D-B532-D55CCA25A01D}">
      <dgm:prSet/>
      <dgm:spPr/>
      <dgm:t>
        <a:bodyPr/>
        <a:lstStyle/>
        <a:p>
          <a:endParaRPr lang="en-US"/>
        </a:p>
      </dgm:t>
    </dgm:pt>
    <dgm:pt modelId="{B04B74A7-039D-46F2-A30E-0D07E04CAE1A}" type="sibTrans" cxnId="{FBE6BCEA-0F85-486D-B532-D55CCA25A01D}">
      <dgm:prSet/>
      <dgm:spPr/>
      <dgm:t>
        <a:bodyPr/>
        <a:lstStyle/>
        <a:p>
          <a:endParaRPr lang="en-US"/>
        </a:p>
      </dgm:t>
    </dgm:pt>
    <dgm:pt modelId="{1394FE68-DD94-42A9-9B56-0DA5B42669CA}">
      <dgm:prSet phldrT="[Text]"/>
      <dgm:spPr/>
      <dgm:t>
        <a:bodyPr/>
        <a:lstStyle/>
        <a:p>
          <a:pPr algn="ctr" defTabSz="914400">
            <a:buNone/>
          </a:pPr>
          <a:r>
            <a:rPr lang="es-ES" sz="1800" b="0" i="0" noProof="0" dirty="0" smtClean="0">
              <a:latin typeface="Franklin Gothic Medium"/>
              <a:ea typeface="+mn-ea"/>
              <a:cs typeface="+mn-cs"/>
            </a:rPr>
            <a:t>FERIAS        6%</a:t>
          </a:r>
          <a:endParaRPr lang="es-ES" sz="1800" b="0" i="0" noProof="0" dirty="0">
            <a:latin typeface="Franklin Gothic Medium"/>
            <a:ea typeface="+mn-ea"/>
            <a:cs typeface="+mn-cs"/>
          </a:endParaRPr>
        </a:p>
      </dgm:t>
    </dgm:pt>
    <dgm:pt modelId="{273A66EE-0D8B-4236-8AA2-066B25E59E0E}" type="parTrans" cxnId="{3456ADA2-B353-4AC9-B8D5-397EC21818CD}">
      <dgm:prSet/>
      <dgm:spPr/>
      <dgm:t>
        <a:bodyPr/>
        <a:lstStyle/>
        <a:p>
          <a:endParaRPr lang="es-ES"/>
        </a:p>
      </dgm:t>
    </dgm:pt>
    <dgm:pt modelId="{74D93C63-EA09-42FB-95E5-B440CAA9D731}" type="sibTrans" cxnId="{3456ADA2-B353-4AC9-B8D5-397EC21818CD}">
      <dgm:prSet/>
      <dgm:spPr/>
      <dgm:t>
        <a:bodyPr/>
        <a:lstStyle/>
        <a:p>
          <a:endParaRPr lang="es-ES"/>
        </a:p>
      </dgm:t>
    </dgm:pt>
    <dgm:pt modelId="{0E82C14E-3805-4002-B79E-479EC0437D49}" type="pres">
      <dgm:prSet presAssocID="{B8060F7B-9920-4F24-BE71-F0E4E3B7B93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E7C4F59-7959-49B8-80F4-519AEB68CE0B}" type="pres">
      <dgm:prSet presAssocID="{AA38CBC9-AC6B-457D-9F63-4D1AB8E7793E}" presName="node" presStyleLbl="node1" presStyleIdx="0" presStyleCnt="1" custRadScaleRad="82614" custRadScaleInc="27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BE6BCEA-0F85-486D-B532-D55CCA25A01D}" srcId="{AA38CBC9-AC6B-457D-9F63-4D1AB8E7793E}" destId="{20EB584B-A7B7-43D9-BF6A-2C9338C05B4D}" srcOrd="3" destOrd="0" parTransId="{6E0D28F6-A05C-413F-A991-03D9F094F998}" sibTransId="{B04B74A7-039D-46F2-A30E-0D07E04CAE1A}"/>
    <dgm:cxn modelId="{4A9A66C8-D5DD-4833-A7EE-C4D1A51598E7}" type="presOf" srcId="{AA38CBC9-AC6B-457D-9F63-4D1AB8E7793E}" destId="{7E7C4F59-7959-49B8-80F4-519AEB68CE0B}" srcOrd="0" destOrd="0" presId="urn:microsoft.com/office/officeart/2005/8/layout/cycle7"/>
    <dgm:cxn modelId="{DD7CCA6E-CFEC-4998-B28E-2045205471BD}" type="presOf" srcId="{B8060F7B-9920-4F24-BE71-F0E4E3B7B934}" destId="{0E82C14E-3805-4002-B79E-479EC0437D49}" srcOrd="0" destOrd="0" presId="urn:microsoft.com/office/officeart/2005/8/layout/cycle7"/>
    <dgm:cxn modelId="{207BF0BF-BD2D-44B5-B136-2629A575406D}" type="presOf" srcId="{20EB584B-A7B7-43D9-BF6A-2C9338C05B4D}" destId="{7E7C4F59-7959-49B8-80F4-519AEB68CE0B}" srcOrd="0" destOrd="4" presId="urn:microsoft.com/office/officeart/2005/8/layout/cycle7"/>
    <dgm:cxn modelId="{86CCD3F5-BDF3-456D-AF40-752B9A3F9C74}" type="presOf" srcId="{50789F86-D3CE-4C0B-B830-60161BD38E85}" destId="{7E7C4F59-7959-49B8-80F4-519AEB68CE0B}" srcOrd="0" destOrd="1" presId="urn:microsoft.com/office/officeart/2005/8/layout/cycle7"/>
    <dgm:cxn modelId="{1593062C-A63F-4042-94C9-FF0880BD82E8}" srcId="{AA38CBC9-AC6B-457D-9F63-4D1AB8E7793E}" destId="{50789F86-D3CE-4C0B-B830-60161BD38E85}" srcOrd="0" destOrd="0" parTransId="{6D6B568F-9C4B-44DB-A886-035491FEC9C2}" sibTransId="{775D1C29-7B88-46A3-9FAD-95EFDC006E81}"/>
    <dgm:cxn modelId="{F68BA8B4-E5E5-4A12-9338-5CF5693ADCA2}" srcId="{B8060F7B-9920-4F24-BE71-F0E4E3B7B934}" destId="{AA38CBC9-AC6B-457D-9F63-4D1AB8E7793E}" srcOrd="0" destOrd="0" parTransId="{02DFC051-974F-4AF1-85DB-FFF5F1CCD57A}" sibTransId="{7ACF197E-8A7D-4D14-A941-EE15BE87306C}"/>
    <dgm:cxn modelId="{3456ADA2-B353-4AC9-B8D5-397EC21818CD}" srcId="{AA38CBC9-AC6B-457D-9F63-4D1AB8E7793E}" destId="{1394FE68-DD94-42A9-9B56-0DA5B42669CA}" srcOrd="1" destOrd="0" parTransId="{273A66EE-0D8B-4236-8AA2-066B25E59E0E}" sibTransId="{74D93C63-EA09-42FB-95E5-B440CAA9D731}"/>
    <dgm:cxn modelId="{E7357CD1-E2AF-4CEA-A6FF-0848F5A90598}" type="presOf" srcId="{1394FE68-DD94-42A9-9B56-0DA5B42669CA}" destId="{7E7C4F59-7959-49B8-80F4-519AEB68CE0B}" srcOrd="0" destOrd="2" presId="urn:microsoft.com/office/officeart/2005/8/layout/cycle7"/>
    <dgm:cxn modelId="{7DB1F6BC-9CBA-4751-9BDF-2E7A3DE10D82}" type="presOf" srcId="{87E6D3C0-9C36-4C9B-9EE4-FCB2F172CF62}" destId="{7E7C4F59-7959-49B8-80F4-519AEB68CE0B}" srcOrd="0" destOrd="3" presId="urn:microsoft.com/office/officeart/2005/8/layout/cycle7"/>
    <dgm:cxn modelId="{EB3E6C57-F560-450F-B619-F6F67905927D}" srcId="{AA38CBC9-AC6B-457D-9F63-4D1AB8E7793E}" destId="{87E6D3C0-9C36-4C9B-9EE4-FCB2F172CF62}" srcOrd="2" destOrd="0" parTransId="{1916856A-C084-48E2-AF18-70269AD79DF2}" sibTransId="{5C1F42F6-070E-4EBA-8EBC-C32D27C49363}"/>
    <dgm:cxn modelId="{688EB577-AADF-419F-A431-BCDBBC0459F0}" type="presParOf" srcId="{0E82C14E-3805-4002-B79E-479EC0437D49}" destId="{7E7C4F59-7959-49B8-80F4-519AEB68CE0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060F7B-9920-4F24-BE71-F0E4E3B7B934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A38CBC9-AC6B-457D-9F63-4D1AB8E7793E}">
      <dgm:prSet phldrT="[Text]"/>
      <dgm:spPr/>
      <dgm:t>
        <a:bodyPr/>
        <a:lstStyle/>
        <a:p>
          <a:pPr algn="ctr" defTabSz="914400">
            <a:buNone/>
          </a:pPr>
          <a:r>
            <a:rPr lang="es-ES" sz="1800" b="0" i="0" noProof="0" dirty="0" smtClean="0">
              <a:latin typeface="Franklin Gothic Medium"/>
              <a:ea typeface="+mn-ea"/>
              <a:cs typeface="+mn-cs"/>
            </a:rPr>
            <a:t>A.E.F.    197</a:t>
          </a:r>
          <a:endParaRPr lang="es-ES" sz="1800" b="0" i="0" noProof="0" dirty="0">
            <a:latin typeface="Franklin Gothic Medium"/>
            <a:ea typeface="+mn-ea"/>
            <a:cs typeface="+mn-cs"/>
          </a:endParaRPr>
        </a:p>
      </dgm:t>
    </dgm:pt>
    <dgm:pt modelId="{02DFC051-974F-4AF1-85DB-FFF5F1CCD57A}" type="parTrans" cxnId="{F68BA8B4-E5E5-4A12-9338-5CF5693ADCA2}">
      <dgm:prSet/>
      <dgm:spPr/>
      <dgm:t>
        <a:bodyPr/>
        <a:lstStyle/>
        <a:p>
          <a:endParaRPr lang="en-US"/>
        </a:p>
      </dgm:t>
    </dgm:pt>
    <dgm:pt modelId="{7ACF197E-8A7D-4D14-A941-EE15BE87306C}" type="sibTrans" cxnId="{F68BA8B4-E5E5-4A12-9338-5CF5693ADCA2}">
      <dgm:prSet/>
      <dgm:spPr/>
      <dgm:t>
        <a:bodyPr/>
        <a:lstStyle/>
        <a:p>
          <a:endParaRPr lang="en-US"/>
        </a:p>
      </dgm:t>
    </dgm:pt>
    <dgm:pt modelId="{50789F86-D3CE-4C0B-B830-60161BD38E85}">
      <dgm:prSet phldrT="[Text]"/>
      <dgm:spPr/>
      <dgm:t>
        <a:bodyPr/>
        <a:lstStyle/>
        <a:p>
          <a:pPr algn="ctr" defTabSz="914400">
            <a:buNone/>
          </a:pPr>
          <a:r>
            <a:rPr lang="es-ES" sz="1800" b="0" i="0" noProof="0" dirty="0" smtClean="0">
              <a:latin typeface="Franklin Gothic Medium"/>
              <a:ea typeface="+mn-ea"/>
              <a:cs typeface="+mn-cs"/>
            </a:rPr>
            <a:t>FRANQUICIADORES      122</a:t>
          </a:r>
          <a:endParaRPr lang="es-ES" sz="1800" b="0" i="0" noProof="0" dirty="0">
            <a:latin typeface="Franklin Gothic Medium"/>
            <a:ea typeface="+mn-ea"/>
            <a:cs typeface="+mn-cs"/>
          </a:endParaRPr>
        </a:p>
      </dgm:t>
    </dgm:pt>
    <dgm:pt modelId="{6D6B568F-9C4B-44DB-A886-035491FEC9C2}" type="parTrans" cxnId="{1593062C-A63F-4042-94C9-FF0880BD82E8}">
      <dgm:prSet/>
      <dgm:spPr/>
      <dgm:t>
        <a:bodyPr/>
        <a:lstStyle/>
        <a:p>
          <a:endParaRPr lang="en-US"/>
        </a:p>
      </dgm:t>
    </dgm:pt>
    <dgm:pt modelId="{775D1C29-7B88-46A3-9FAD-95EFDC006E81}" type="sibTrans" cxnId="{1593062C-A63F-4042-94C9-FF0880BD82E8}">
      <dgm:prSet/>
      <dgm:spPr/>
      <dgm:t>
        <a:bodyPr/>
        <a:lstStyle/>
        <a:p>
          <a:endParaRPr lang="en-US"/>
        </a:p>
      </dgm:t>
    </dgm:pt>
    <dgm:pt modelId="{87E6D3C0-9C36-4C9B-9EE4-FCB2F172CF62}">
      <dgm:prSet phldrT="[Text]"/>
      <dgm:spPr/>
      <dgm:t>
        <a:bodyPr/>
        <a:lstStyle/>
        <a:p>
          <a:pPr algn="ctr" defTabSz="914400">
            <a:buNone/>
          </a:pPr>
          <a:r>
            <a:rPr lang="es-ES" sz="1800" b="0" i="0" noProof="0" dirty="0" smtClean="0">
              <a:latin typeface="Franklin Gothic Medium"/>
              <a:ea typeface="+mn-ea"/>
              <a:cs typeface="+mn-cs"/>
            </a:rPr>
            <a:t>COLABORADORES           </a:t>
          </a:r>
        </a:p>
        <a:p>
          <a:pPr algn="ctr" defTabSz="914400">
            <a:buNone/>
          </a:pPr>
          <a:r>
            <a:rPr lang="es-ES" sz="1800" b="0" i="0" noProof="0" dirty="0" smtClean="0">
              <a:latin typeface="Franklin Gothic Medium"/>
              <a:ea typeface="+mn-ea"/>
              <a:cs typeface="+mn-cs"/>
            </a:rPr>
            <a:t>70</a:t>
          </a:r>
          <a:endParaRPr lang="es-ES" sz="1800" b="0" i="0" noProof="0" dirty="0">
            <a:latin typeface="Franklin Gothic Medium"/>
            <a:ea typeface="+mn-ea"/>
            <a:cs typeface="+mn-cs"/>
          </a:endParaRPr>
        </a:p>
      </dgm:t>
    </dgm:pt>
    <dgm:pt modelId="{1916856A-C084-48E2-AF18-70269AD79DF2}" type="parTrans" cxnId="{EB3E6C57-F560-450F-B619-F6F67905927D}">
      <dgm:prSet/>
      <dgm:spPr/>
      <dgm:t>
        <a:bodyPr/>
        <a:lstStyle/>
        <a:p>
          <a:endParaRPr lang="en-US"/>
        </a:p>
      </dgm:t>
    </dgm:pt>
    <dgm:pt modelId="{5C1F42F6-070E-4EBA-8EBC-C32D27C49363}" type="sibTrans" cxnId="{EB3E6C57-F560-450F-B619-F6F67905927D}">
      <dgm:prSet/>
      <dgm:spPr/>
      <dgm:t>
        <a:bodyPr/>
        <a:lstStyle/>
        <a:p>
          <a:endParaRPr lang="en-US"/>
        </a:p>
      </dgm:t>
    </dgm:pt>
    <dgm:pt modelId="{20EB584B-A7B7-43D9-BF6A-2C9338C05B4D}">
      <dgm:prSet phldrT="[Text]"/>
      <dgm:spPr/>
      <dgm:t>
        <a:bodyPr/>
        <a:lstStyle/>
        <a:p>
          <a:pPr algn="ctr" defTabSz="914400">
            <a:buNone/>
          </a:pPr>
          <a:r>
            <a:rPr lang="es-ES" sz="1800" b="0" i="0" noProof="0" dirty="0" smtClean="0">
              <a:latin typeface="Franklin Gothic Medium"/>
              <a:ea typeface="+mn-ea"/>
              <a:cs typeface="+mn-cs"/>
            </a:rPr>
            <a:t>INSTITUCIONALES             1</a:t>
          </a:r>
          <a:endParaRPr lang="es-ES" sz="1800" b="0" i="0" noProof="0" dirty="0">
            <a:latin typeface="Franklin Gothic Medium"/>
            <a:ea typeface="+mn-ea"/>
            <a:cs typeface="+mn-cs"/>
          </a:endParaRPr>
        </a:p>
      </dgm:t>
    </dgm:pt>
    <dgm:pt modelId="{6E0D28F6-A05C-413F-A991-03D9F094F998}" type="parTrans" cxnId="{FBE6BCEA-0F85-486D-B532-D55CCA25A01D}">
      <dgm:prSet/>
      <dgm:spPr/>
      <dgm:t>
        <a:bodyPr/>
        <a:lstStyle/>
        <a:p>
          <a:endParaRPr lang="en-US"/>
        </a:p>
      </dgm:t>
    </dgm:pt>
    <dgm:pt modelId="{B04B74A7-039D-46F2-A30E-0D07E04CAE1A}" type="sibTrans" cxnId="{FBE6BCEA-0F85-486D-B532-D55CCA25A01D}">
      <dgm:prSet/>
      <dgm:spPr/>
      <dgm:t>
        <a:bodyPr/>
        <a:lstStyle/>
        <a:p>
          <a:endParaRPr lang="en-US"/>
        </a:p>
      </dgm:t>
    </dgm:pt>
    <dgm:pt modelId="{BED05283-4B58-4214-B1FA-3BF633F59DAC}">
      <dgm:prSet phldrT="[Text]"/>
      <dgm:spPr/>
      <dgm:t>
        <a:bodyPr/>
        <a:lstStyle/>
        <a:p>
          <a:pPr algn="ctr" defTabSz="914400">
            <a:buNone/>
          </a:pPr>
          <a:r>
            <a:rPr lang="es-ES" sz="1800" b="0" i="0" noProof="0" dirty="0" smtClean="0">
              <a:latin typeface="Franklin Gothic Medium"/>
              <a:ea typeface="+mn-ea"/>
              <a:cs typeface="+mn-cs"/>
            </a:rPr>
            <a:t>HONORIFICOS                   3</a:t>
          </a:r>
          <a:endParaRPr lang="es-ES" sz="1800" b="0" i="0" noProof="0" dirty="0">
            <a:latin typeface="Franklin Gothic Medium"/>
            <a:ea typeface="+mn-ea"/>
            <a:cs typeface="+mn-cs"/>
          </a:endParaRPr>
        </a:p>
      </dgm:t>
    </dgm:pt>
    <dgm:pt modelId="{9A263C5D-C027-4E00-B0CD-24439CFBBEC7}" type="parTrans" cxnId="{053E7304-D6E2-4252-908C-5E7F16F5D32D}">
      <dgm:prSet/>
      <dgm:spPr/>
      <dgm:t>
        <a:bodyPr/>
        <a:lstStyle/>
        <a:p>
          <a:endParaRPr lang="es-ES"/>
        </a:p>
      </dgm:t>
    </dgm:pt>
    <dgm:pt modelId="{D8E13AFC-D54E-458C-912D-8CC2C734C840}" type="sibTrans" cxnId="{053E7304-D6E2-4252-908C-5E7F16F5D32D}">
      <dgm:prSet/>
      <dgm:spPr/>
      <dgm:t>
        <a:bodyPr/>
        <a:lstStyle/>
        <a:p>
          <a:endParaRPr lang="es-ES"/>
        </a:p>
      </dgm:t>
    </dgm:pt>
    <dgm:pt modelId="{B0C37B97-914B-49F2-84E5-94B39EF2352F}" type="pres">
      <dgm:prSet presAssocID="{B8060F7B-9920-4F24-BE71-F0E4E3B7B93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BB9C9C-582A-4226-99A2-A6A4B7AD887A}" type="pres">
      <dgm:prSet presAssocID="{AA38CBC9-AC6B-457D-9F63-4D1AB8E7793E}" presName="centerShape" presStyleLbl="node0" presStyleIdx="0" presStyleCnt="1"/>
      <dgm:spPr/>
      <dgm:t>
        <a:bodyPr/>
        <a:lstStyle/>
        <a:p>
          <a:endParaRPr lang="en-US"/>
        </a:p>
      </dgm:t>
    </dgm:pt>
    <dgm:pt modelId="{0B9D5D8D-AE9B-4E3C-8081-7E5A4C702F02}" type="pres">
      <dgm:prSet presAssocID="{50789F86-D3CE-4C0B-B830-60161BD38E85}" presName="node" presStyleLbl="node1" presStyleIdx="0" presStyleCnt="4" custRadScaleRad="100219" custRadScaleInc="-30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755371-EE00-4D9C-9546-B5D2DEB3691D}" type="pres">
      <dgm:prSet presAssocID="{50789F86-D3CE-4C0B-B830-60161BD38E85}" presName="dummy" presStyleCnt="0"/>
      <dgm:spPr/>
    </dgm:pt>
    <dgm:pt modelId="{65DE7562-7D1C-4B0F-8927-12F8E6C5F5AF}" type="pres">
      <dgm:prSet presAssocID="{775D1C29-7B88-46A3-9FAD-95EFDC006E81}" presName="sibTrans" presStyleLbl="sibTrans2D1" presStyleIdx="0" presStyleCnt="4"/>
      <dgm:spPr/>
      <dgm:t>
        <a:bodyPr/>
        <a:lstStyle/>
        <a:p>
          <a:endParaRPr lang="en-US"/>
        </a:p>
      </dgm:t>
    </dgm:pt>
    <dgm:pt modelId="{1C226D9E-C8BD-43C0-B5A7-66592C02513E}" type="pres">
      <dgm:prSet presAssocID="{87E6D3C0-9C36-4C9B-9EE4-FCB2F172CF6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3314B-ED13-4B02-B199-BBF658DCCBEE}" type="pres">
      <dgm:prSet presAssocID="{87E6D3C0-9C36-4C9B-9EE4-FCB2F172CF62}" presName="dummy" presStyleCnt="0"/>
      <dgm:spPr/>
    </dgm:pt>
    <dgm:pt modelId="{22CB3940-637A-4C32-AB7F-CFAD929A59AB}" type="pres">
      <dgm:prSet presAssocID="{5C1F42F6-070E-4EBA-8EBC-C32D27C4936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29DFD080-5F1B-4B82-A3B2-DA9D6DF3694E}" type="pres">
      <dgm:prSet presAssocID="{20EB584B-A7B7-43D9-BF6A-2C9338C05B4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0BB87F-E2C7-4D7C-BF8F-45EA9A4A93F1}" type="pres">
      <dgm:prSet presAssocID="{20EB584B-A7B7-43D9-BF6A-2C9338C05B4D}" presName="dummy" presStyleCnt="0"/>
      <dgm:spPr/>
    </dgm:pt>
    <dgm:pt modelId="{53B5DF5F-8B8B-41EF-8531-276CBECDCAB4}" type="pres">
      <dgm:prSet presAssocID="{B04B74A7-039D-46F2-A30E-0D07E04CAE1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47483F4-A241-4F96-86D9-4550EEBEE19C}" type="pres">
      <dgm:prSet presAssocID="{BED05283-4B58-4214-B1FA-3BF633F59DA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553247-DFC6-4BAC-836D-F4A34C32A8B8}" type="pres">
      <dgm:prSet presAssocID="{BED05283-4B58-4214-B1FA-3BF633F59DAC}" presName="dummy" presStyleCnt="0"/>
      <dgm:spPr/>
    </dgm:pt>
    <dgm:pt modelId="{D2E3EA8F-E7B7-4398-8FA5-124AFCC2F2D0}" type="pres">
      <dgm:prSet presAssocID="{D8E13AFC-D54E-458C-912D-8CC2C734C840}" presName="sibTrans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EB3E6C57-F560-450F-B619-F6F67905927D}" srcId="{AA38CBC9-AC6B-457D-9F63-4D1AB8E7793E}" destId="{87E6D3C0-9C36-4C9B-9EE4-FCB2F172CF62}" srcOrd="1" destOrd="0" parTransId="{1916856A-C084-48E2-AF18-70269AD79DF2}" sibTransId="{5C1F42F6-070E-4EBA-8EBC-C32D27C49363}"/>
    <dgm:cxn modelId="{942190B8-55FC-4D4C-96F9-5154903F57BF}" type="presOf" srcId="{AA38CBC9-AC6B-457D-9F63-4D1AB8E7793E}" destId="{D2BB9C9C-582A-4226-99A2-A6A4B7AD887A}" srcOrd="0" destOrd="0" presId="urn:microsoft.com/office/officeart/2005/8/layout/radial6"/>
    <dgm:cxn modelId="{2F7BCFAF-96DE-40DA-ACFA-E82895B35A83}" type="presOf" srcId="{BED05283-4B58-4214-B1FA-3BF633F59DAC}" destId="{747483F4-A241-4F96-86D9-4550EEBEE19C}" srcOrd="0" destOrd="0" presId="urn:microsoft.com/office/officeart/2005/8/layout/radial6"/>
    <dgm:cxn modelId="{924DA377-1385-4FE3-BBD1-C1A82C220007}" type="presOf" srcId="{D8E13AFC-D54E-458C-912D-8CC2C734C840}" destId="{D2E3EA8F-E7B7-4398-8FA5-124AFCC2F2D0}" srcOrd="0" destOrd="0" presId="urn:microsoft.com/office/officeart/2005/8/layout/radial6"/>
    <dgm:cxn modelId="{34965149-F1D1-42DF-AA31-7A2249F2A640}" type="presOf" srcId="{B04B74A7-039D-46F2-A30E-0D07E04CAE1A}" destId="{53B5DF5F-8B8B-41EF-8531-276CBECDCAB4}" srcOrd="0" destOrd="0" presId="urn:microsoft.com/office/officeart/2005/8/layout/radial6"/>
    <dgm:cxn modelId="{FBE6BCEA-0F85-486D-B532-D55CCA25A01D}" srcId="{AA38CBC9-AC6B-457D-9F63-4D1AB8E7793E}" destId="{20EB584B-A7B7-43D9-BF6A-2C9338C05B4D}" srcOrd="2" destOrd="0" parTransId="{6E0D28F6-A05C-413F-A991-03D9F094F998}" sibTransId="{B04B74A7-039D-46F2-A30E-0D07E04CAE1A}"/>
    <dgm:cxn modelId="{21DD4EC7-BCE2-4450-BF59-B396AE498B98}" type="presOf" srcId="{775D1C29-7B88-46A3-9FAD-95EFDC006E81}" destId="{65DE7562-7D1C-4B0F-8927-12F8E6C5F5AF}" srcOrd="0" destOrd="0" presId="urn:microsoft.com/office/officeart/2005/8/layout/radial6"/>
    <dgm:cxn modelId="{9A03D9A8-57C3-4220-9467-124E916F12AA}" type="presOf" srcId="{5C1F42F6-070E-4EBA-8EBC-C32D27C49363}" destId="{22CB3940-637A-4C32-AB7F-CFAD929A59AB}" srcOrd="0" destOrd="0" presId="urn:microsoft.com/office/officeart/2005/8/layout/radial6"/>
    <dgm:cxn modelId="{6C9F4A8B-CF48-4D31-B8E5-D3D48B6F478A}" type="presOf" srcId="{87E6D3C0-9C36-4C9B-9EE4-FCB2F172CF62}" destId="{1C226D9E-C8BD-43C0-B5A7-66592C02513E}" srcOrd="0" destOrd="0" presId="urn:microsoft.com/office/officeart/2005/8/layout/radial6"/>
    <dgm:cxn modelId="{DDEA8A37-F845-40C5-AFAD-D198E514B98B}" type="presOf" srcId="{20EB584B-A7B7-43D9-BF6A-2C9338C05B4D}" destId="{29DFD080-5F1B-4B82-A3B2-DA9D6DF3694E}" srcOrd="0" destOrd="0" presId="urn:microsoft.com/office/officeart/2005/8/layout/radial6"/>
    <dgm:cxn modelId="{1593062C-A63F-4042-94C9-FF0880BD82E8}" srcId="{AA38CBC9-AC6B-457D-9F63-4D1AB8E7793E}" destId="{50789F86-D3CE-4C0B-B830-60161BD38E85}" srcOrd="0" destOrd="0" parTransId="{6D6B568F-9C4B-44DB-A886-035491FEC9C2}" sibTransId="{775D1C29-7B88-46A3-9FAD-95EFDC006E81}"/>
    <dgm:cxn modelId="{F68BA8B4-E5E5-4A12-9338-5CF5693ADCA2}" srcId="{B8060F7B-9920-4F24-BE71-F0E4E3B7B934}" destId="{AA38CBC9-AC6B-457D-9F63-4D1AB8E7793E}" srcOrd="0" destOrd="0" parTransId="{02DFC051-974F-4AF1-85DB-FFF5F1CCD57A}" sibTransId="{7ACF197E-8A7D-4D14-A941-EE15BE87306C}"/>
    <dgm:cxn modelId="{053E7304-D6E2-4252-908C-5E7F16F5D32D}" srcId="{AA38CBC9-AC6B-457D-9F63-4D1AB8E7793E}" destId="{BED05283-4B58-4214-B1FA-3BF633F59DAC}" srcOrd="3" destOrd="0" parTransId="{9A263C5D-C027-4E00-B0CD-24439CFBBEC7}" sibTransId="{D8E13AFC-D54E-458C-912D-8CC2C734C840}"/>
    <dgm:cxn modelId="{7CC7580A-1C43-45CA-B4BE-915FF656AFC1}" type="presOf" srcId="{50789F86-D3CE-4C0B-B830-60161BD38E85}" destId="{0B9D5D8D-AE9B-4E3C-8081-7E5A4C702F02}" srcOrd="0" destOrd="0" presId="urn:microsoft.com/office/officeart/2005/8/layout/radial6"/>
    <dgm:cxn modelId="{6F3F2B48-197D-40E0-B675-0FD90A52EE46}" type="presOf" srcId="{B8060F7B-9920-4F24-BE71-F0E4E3B7B934}" destId="{B0C37B97-914B-49F2-84E5-94B39EF2352F}" srcOrd="0" destOrd="0" presId="urn:microsoft.com/office/officeart/2005/8/layout/radial6"/>
    <dgm:cxn modelId="{2760A582-754A-4A55-9F91-8727367D093B}" type="presParOf" srcId="{B0C37B97-914B-49F2-84E5-94B39EF2352F}" destId="{D2BB9C9C-582A-4226-99A2-A6A4B7AD887A}" srcOrd="0" destOrd="0" presId="urn:microsoft.com/office/officeart/2005/8/layout/radial6"/>
    <dgm:cxn modelId="{A6069EC6-1A24-4EBB-955C-42ECFCD9A52B}" type="presParOf" srcId="{B0C37B97-914B-49F2-84E5-94B39EF2352F}" destId="{0B9D5D8D-AE9B-4E3C-8081-7E5A4C702F02}" srcOrd="1" destOrd="0" presId="urn:microsoft.com/office/officeart/2005/8/layout/radial6"/>
    <dgm:cxn modelId="{543758A5-FD56-4638-8247-C9E0DD3ED4B3}" type="presParOf" srcId="{B0C37B97-914B-49F2-84E5-94B39EF2352F}" destId="{E8755371-EE00-4D9C-9546-B5D2DEB3691D}" srcOrd="2" destOrd="0" presId="urn:microsoft.com/office/officeart/2005/8/layout/radial6"/>
    <dgm:cxn modelId="{9626C405-4237-4E72-A14A-ADE15466F785}" type="presParOf" srcId="{B0C37B97-914B-49F2-84E5-94B39EF2352F}" destId="{65DE7562-7D1C-4B0F-8927-12F8E6C5F5AF}" srcOrd="3" destOrd="0" presId="urn:microsoft.com/office/officeart/2005/8/layout/radial6"/>
    <dgm:cxn modelId="{AA8AB8DB-7E11-424B-9600-D1C9F2293424}" type="presParOf" srcId="{B0C37B97-914B-49F2-84E5-94B39EF2352F}" destId="{1C226D9E-C8BD-43C0-B5A7-66592C02513E}" srcOrd="4" destOrd="0" presId="urn:microsoft.com/office/officeart/2005/8/layout/radial6"/>
    <dgm:cxn modelId="{78BEA683-360F-47AE-A5C2-91591789FE3E}" type="presParOf" srcId="{B0C37B97-914B-49F2-84E5-94B39EF2352F}" destId="{2E93314B-ED13-4B02-B199-BBF658DCCBEE}" srcOrd="5" destOrd="0" presId="urn:microsoft.com/office/officeart/2005/8/layout/radial6"/>
    <dgm:cxn modelId="{4B7F4089-C62E-4257-917C-4E086EC1CAB9}" type="presParOf" srcId="{B0C37B97-914B-49F2-84E5-94B39EF2352F}" destId="{22CB3940-637A-4C32-AB7F-CFAD929A59AB}" srcOrd="6" destOrd="0" presId="urn:microsoft.com/office/officeart/2005/8/layout/radial6"/>
    <dgm:cxn modelId="{5B974BC5-A5AB-446D-A50C-123E51740217}" type="presParOf" srcId="{B0C37B97-914B-49F2-84E5-94B39EF2352F}" destId="{29DFD080-5F1B-4B82-A3B2-DA9D6DF3694E}" srcOrd="7" destOrd="0" presId="urn:microsoft.com/office/officeart/2005/8/layout/radial6"/>
    <dgm:cxn modelId="{6130BD26-5C9F-4F18-B435-67D25073CABE}" type="presParOf" srcId="{B0C37B97-914B-49F2-84E5-94B39EF2352F}" destId="{3C0BB87F-E2C7-4D7C-BF8F-45EA9A4A93F1}" srcOrd="8" destOrd="0" presId="urn:microsoft.com/office/officeart/2005/8/layout/radial6"/>
    <dgm:cxn modelId="{F75BA1CF-00A0-4E03-9DEC-4D89D0FFF057}" type="presParOf" srcId="{B0C37B97-914B-49F2-84E5-94B39EF2352F}" destId="{53B5DF5F-8B8B-41EF-8531-276CBECDCAB4}" srcOrd="9" destOrd="0" presId="urn:microsoft.com/office/officeart/2005/8/layout/radial6"/>
    <dgm:cxn modelId="{2BBEBD93-96FF-478E-9A88-4957B1ECE1DC}" type="presParOf" srcId="{B0C37B97-914B-49F2-84E5-94B39EF2352F}" destId="{747483F4-A241-4F96-86D9-4550EEBEE19C}" srcOrd="10" destOrd="0" presId="urn:microsoft.com/office/officeart/2005/8/layout/radial6"/>
    <dgm:cxn modelId="{9B48722D-ABFF-4FCA-A925-364577BEB4BF}" type="presParOf" srcId="{B0C37B97-914B-49F2-84E5-94B39EF2352F}" destId="{77553247-DFC6-4BAC-836D-F4A34C32A8B8}" srcOrd="11" destOrd="0" presId="urn:microsoft.com/office/officeart/2005/8/layout/radial6"/>
    <dgm:cxn modelId="{4F264F12-8733-44AB-A6DD-B00B33D95E7F}" type="presParOf" srcId="{B0C37B97-914B-49F2-84E5-94B39EF2352F}" destId="{D2E3EA8F-E7B7-4398-8FA5-124AFCC2F2D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060F7B-9920-4F24-BE71-F0E4E3B7B934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A38CBC9-AC6B-457D-9F63-4D1AB8E7793E}">
      <dgm:prSet phldrT="[Text]"/>
      <dgm:spPr/>
      <dgm:t>
        <a:bodyPr/>
        <a:lstStyle/>
        <a:p>
          <a:pPr algn="ctr" defTabSz="914400">
            <a:buNone/>
          </a:pPr>
          <a:r>
            <a:rPr lang="es-ES" sz="1800" b="1" i="0" noProof="0" dirty="0" smtClean="0">
              <a:solidFill>
                <a:schemeClr val="tx1"/>
              </a:solidFill>
              <a:latin typeface="Franklin Gothic Medium"/>
              <a:ea typeface="+mn-ea"/>
              <a:cs typeface="+mn-cs"/>
            </a:rPr>
            <a:t>A.E.F.  1682</a:t>
          </a:r>
          <a:endParaRPr lang="es-ES" sz="1800" b="1" i="0" noProof="0" dirty="0">
            <a:solidFill>
              <a:schemeClr val="tx1"/>
            </a:solidFill>
            <a:latin typeface="Franklin Gothic Medium"/>
            <a:ea typeface="+mn-ea"/>
            <a:cs typeface="+mn-cs"/>
          </a:endParaRPr>
        </a:p>
      </dgm:t>
    </dgm:pt>
    <dgm:pt modelId="{02DFC051-974F-4AF1-85DB-FFF5F1CCD57A}" type="parTrans" cxnId="{F68BA8B4-E5E5-4A12-9338-5CF5693ADCA2}">
      <dgm:prSet/>
      <dgm:spPr/>
      <dgm:t>
        <a:bodyPr/>
        <a:lstStyle/>
        <a:p>
          <a:endParaRPr lang="en-US" b="1"/>
        </a:p>
      </dgm:t>
    </dgm:pt>
    <dgm:pt modelId="{7ACF197E-8A7D-4D14-A941-EE15BE87306C}" type="sibTrans" cxnId="{F68BA8B4-E5E5-4A12-9338-5CF5693ADCA2}">
      <dgm:prSet/>
      <dgm:spPr/>
      <dgm:t>
        <a:bodyPr/>
        <a:lstStyle/>
        <a:p>
          <a:endParaRPr lang="en-US" b="1"/>
        </a:p>
      </dgm:t>
    </dgm:pt>
    <dgm:pt modelId="{50789F86-D3CE-4C0B-B830-60161BD38E85}">
      <dgm:prSet phldrT="[Text]" custT="1"/>
      <dgm:spPr/>
      <dgm:t>
        <a:bodyPr/>
        <a:lstStyle/>
        <a:p>
          <a:pPr algn="ctr" defTabSz="914400">
            <a:buNone/>
          </a:pPr>
          <a:r>
            <a:rPr lang="es-ES" sz="1800" b="1" i="0" noProof="0" dirty="0" smtClean="0">
              <a:solidFill>
                <a:schemeClr val="tx1"/>
              </a:solidFill>
              <a:latin typeface="Franklin Gothic Medium"/>
              <a:ea typeface="+mn-ea"/>
              <a:cs typeface="+mn-cs"/>
            </a:rPr>
            <a:t>ESTUDIO NACIONAL</a:t>
          </a:r>
        </a:p>
        <a:p>
          <a:pPr algn="ctr" defTabSz="914400">
            <a:buNone/>
          </a:pPr>
          <a:r>
            <a:rPr lang="es-ES" sz="1800" b="1" i="0" noProof="0" dirty="0" smtClean="0">
              <a:solidFill>
                <a:schemeClr val="tx1"/>
              </a:solidFill>
              <a:latin typeface="Franklin Gothic Medium"/>
              <a:ea typeface="+mn-ea"/>
              <a:cs typeface="+mn-cs"/>
            </a:rPr>
            <a:t>274</a:t>
          </a:r>
          <a:endParaRPr lang="es-ES" sz="1800" b="1" i="0" noProof="0" dirty="0">
            <a:solidFill>
              <a:schemeClr val="tx1"/>
            </a:solidFill>
            <a:latin typeface="Franklin Gothic Medium"/>
            <a:ea typeface="+mn-ea"/>
            <a:cs typeface="+mn-cs"/>
          </a:endParaRPr>
        </a:p>
      </dgm:t>
    </dgm:pt>
    <dgm:pt modelId="{6D6B568F-9C4B-44DB-A886-035491FEC9C2}" type="parTrans" cxnId="{1593062C-A63F-4042-94C9-FF0880BD82E8}">
      <dgm:prSet/>
      <dgm:spPr/>
      <dgm:t>
        <a:bodyPr/>
        <a:lstStyle/>
        <a:p>
          <a:endParaRPr lang="en-US" b="1"/>
        </a:p>
      </dgm:t>
    </dgm:pt>
    <dgm:pt modelId="{775D1C29-7B88-46A3-9FAD-95EFDC006E81}" type="sibTrans" cxnId="{1593062C-A63F-4042-94C9-FF0880BD82E8}">
      <dgm:prSet/>
      <dgm:spPr/>
      <dgm:t>
        <a:bodyPr/>
        <a:lstStyle/>
        <a:p>
          <a:endParaRPr lang="en-US" b="1"/>
        </a:p>
      </dgm:t>
    </dgm:pt>
    <dgm:pt modelId="{87E6D3C0-9C36-4C9B-9EE4-FCB2F172CF62}">
      <dgm:prSet phldrT="[Text]"/>
      <dgm:spPr/>
      <dgm:t>
        <a:bodyPr/>
        <a:lstStyle/>
        <a:p>
          <a:pPr algn="ctr" defTabSz="914400">
            <a:buNone/>
          </a:pPr>
          <a:r>
            <a:rPr lang="es-ES" sz="1800" b="1" i="0" noProof="0" dirty="0" smtClean="0">
              <a:solidFill>
                <a:schemeClr val="tx1"/>
              </a:solidFill>
              <a:latin typeface="Franklin Gothic Medium"/>
              <a:ea typeface="+mn-ea"/>
              <a:cs typeface="+mn-cs"/>
            </a:rPr>
            <a:t>ESTUDIO INTERNACIONAL 164</a:t>
          </a:r>
          <a:endParaRPr lang="es-ES" sz="1800" b="1" i="0" noProof="0" dirty="0">
            <a:solidFill>
              <a:schemeClr val="tx1"/>
            </a:solidFill>
            <a:latin typeface="Franklin Gothic Medium"/>
            <a:ea typeface="+mn-ea"/>
            <a:cs typeface="+mn-cs"/>
          </a:endParaRPr>
        </a:p>
      </dgm:t>
    </dgm:pt>
    <dgm:pt modelId="{1916856A-C084-48E2-AF18-70269AD79DF2}" type="parTrans" cxnId="{EB3E6C57-F560-450F-B619-F6F67905927D}">
      <dgm:prSet/>
      <dgm:spPr/>
      <dgm:t>
        <a:bodyPr/>
        <a:lstStyle/>
        <a:p>
          <a:endParaRPr lang="en-US" b="1"/>
        </a:p>
      </dgm:t>
    </dgm:pt>
    <dgm:pt modelId="{5C1F42F6-070E-4EBA-8EBC-C32D27C49363}" type="sibTrans" cxnId="{EB3E6C57-F560-450F-B619-F6F67905927D}">
      <dgm:prSet/>
      <dgm:spPr/>
      <dgm:t>
        <a:bodyPr/>
        <a:lstStyle/>
        <a:p>
          <a:endParaRPr lang="en-US" b="1"/>
        </a:p>
      </dgm:t>
    </dgm:pt>
    <dgm:pt modelId="{20EB584B-A7B7-43D9-BF6A-2C9338C05B4D}">
      <dgm:prSet phldrT="[Text]" custT="1"/>
      <dgm:spPr/>
      <dgm:t>
        <a:bodyPr/>
        <a:lstStyle/>
        <a:p>
          <a:pPr algn="ctr" defTabSz="914400">
            <a:buNone/>
          </a:pPr>
          <a:r>
            <a:rPr lang="es-ES" sz="1800" b="1" i="0" noProof="0" dirty="0" smtClean="0">
              <a:solidFill>
                <a:schemeClr val="tx1"/>
              </a:solidFill>
              <a:latin typeface="Franklin Gothic Medium"/>
              <a:ea typeface="+mn-ea"/>
              <a:cs typeface="+mn-cs"/>
            </a:rPr>
            <a:t>CONGRESO</a:t>
          </a:r>
        </a:p>
        <a:p>
          <a:pPr algn="ctr" defTabSz="914400">
            <a:buNone/>
          </a:pPr>
          <a:r>
            <a:rPr lang="es-ES" sz="1800" b="1" i="0" noProof="0" dirty="0" smtClean="0">
              <a:solidFill>
                <a:schemeClr val="tx1"/>
              </a:solidFill>
              <a:latin typeface="Franklin Gothic Medium"/>
              <a:ea typeface="+mn-ea"/>
              <a:cs typeface="+mn-cs"/>
            </a:rPr>
            <a:t>SABADELL</a:t>
          </a:r>
        </a:p>
        <a:p>
          <a:pPr algn="ctr" defTabSz="914400">
            <a:buNone/>
          </a:pPr>
          <a:r>
            <a:rPr lang="es-ES" sz="1800" b="1" i="0" noProof="0" dirty="0" smtClean="0">
              <a:solidFill>
                <a:schemeClr val="tx1"/>
              </a:solidFill>
              <a:latin typeface="Franklin Gothic Medium"/>
              <a:ea typeface="+mn-ea"/>
              <a:cs typeface="+mn-cs"/>
            </a:rPr>
            <a:t>62</a:t>
          </a:r>
          <a:endParaRPr lang="es-ES" sz="1800" b="1" i="0" noProof="0" dirty="0">
            <a:solidFill>
              <a:schemeClr val="tx1"/>
            </a:solidFill>
            <a:latin typeface="Franklin Gothic Medium"/>
            <a:ea typeface="+mn-ea"/>
            <a:cs typeface="+mn-cs"/>
          </a:endParaRPr>
        </a:p>
      </dgm:t>
    </dgm:pt>
    <dgm:pt modelId="{6E0D28F6-A05C-413F-A991-03D9F094F998}" type="parTrans" cxnId="{FBE6BCEA-0F85-486D-B532-D55CCA25A01D}">
      <dgm:prSet/>
      <dgm:spPr/>
      <dgm:t>
        <a:bodyPr/>
        <a:lstStyle/>
        <a:p>
          <a:endParaRPr lang="en-US" b="1"/>
        </a:p>
      </dgm:t>
    </dgm:pt>
    <dgm:pt modelId="{B04B74A7-039D-46F2-A30E-0D07E04CAE1A}" type="sibTrans" cxnId="{FBE6BCEA-0F85-486D-B532-D55CCA25A01D}">
      <dgm:prSet/>
      <dgm:spPr/>
      <dgm:t>
        <a:bodyPr/>
        <a:lstStyle/>
        <a:p>
          <a:endParaRPr lang="en-US" b="1"/>
        </a:p>
      </dgm:t>
    </dgm:pt>
    <dgm:pt modelId="{4D45F6AE-E3BF-47A8-BC5F-A5AEB6EB2A2F}">
      <dgm:prSet phldrT="[Text]" custT="1"/>
      <dgm:spPr/>
      <dgm:t>
        <a:bodyPr/>
        <a:lstStyle/>
        <a:p>
          <a:pPr algn="ctr" defTabSz="914400">
            <a:buNone/>
          </a:pPr>
          <a:r>
            <a:rPr lang="es-ES" sz="1400" b="1" i="0" noProof="0" dirty="0" smtClean="0">
              <a:solidFill>
                <a:schemeClr val="tx1"/>
              </a:solidFill>
              <a:latin typeface="Franklin Gothic Medium"/>
              <a:ea typeface="+mn-ea"/>
              <a:cs typeface="+mn-cs"/>
            </a:rPr>
            <a:t>LA FRANQUICIA </a:t>
          </a:r>
        </a:p>
        <a:p>
          <a:pPr algn="ctr" defTabSz="914400">
            <a:buNone/>
          </a:pPr>
          <a:r>
            <a:rPr lang="es-ES" sz="1400" b="1" i="0" noProof="0" dirty="0" smtClean="0">
              <a:solidFill>
                <a:schemeClr val="tx1"/>
              </a:solidFill>
              <a:latin typeface="Franklin Gothic Medium"/>
              <a:ea typeface="+mn-ea"/>
              <a:cs typeface="+mn-cs"/>
            </a:rPr>
            <a:t>EN REDES</a:t>
          </a:r>
        </a:p>
        <a:p>
          <a:pPr algn="ctr" defTabSz="914400">
            <a:buNone/>
          </a:pPr>
          <a:r>
            <a:rPr lang="es-ES" sz="1800" b="1" i="0" noProof="0" dirty="0" smtClean="0">
              <a:solidFill>
                <a:schemeClr val="tx1"/>
              </a:solidFill>
              <a:latin typeface="Franklin Gothic Medium"/>
              <a:ea typeface="+mn-ea"/>
              <a:cs typeface="+mn-cs"/>
            </a:rPr>
            <a:t>55</a:t>
          </a:r>
          <a:endParaRPr lang="es-ES" sz="1800" b="1" i="0" noProof="0" dirty="0">
            <a:solidFill>
              <a:schemeClr val="tx1"/>
            </a:solidFill>
            <a:latin typeface="Franklin Gothic Medium"/>
            <a:ea typeface="+mn-ea"/>
            <a:cs typeface="+mn-cs"/>
          </a:endParaRPr>
        </a:p>
      </dgm:t>
    </dgm:pt>
    <dgm:pt modelId="{7534D87F-5671-4CC6-8105-B32633B641F9}" type="parTrans" cxnId="{FD89167B-0B13-4454-B03A-A30852F8999B}">
      <dgm:prSet/>
      <dgm:spPr/>
      <dgm:t>
        <a:bodyPr/>
        <a:lstStyle/>
        <a:p>
          <a:endParaRPr lang="es-ES" b="1"/>
        </a:p>
      </dgm:t>
    </dgm:pt>
    <dgm:pt modelId="{D84F2B12-C0EE-43EC-B0E1-81398D272158}" type="sibTrans" cxnId="{FD89167B-0B13-4454-B03A-A30852F8999B}">
      <dgm:prSet/>
      <dgm:spPr/>
      <dgm:t>
        <a:bodyPr/>
        <a:lstStyle/>
        <a:p>
          <a:endParaRPr lang="es-ES" b="1"/>
        </a:p>
      </dgm:t>
    </dgm:pt>
    <dgm:pt modelId="{18D66FC5-12AC-4142-BAAA-121BE0B23561}">
      <dgm:prSet phldrT="[Text]" custT="1"/>
      <dgm:spPr/>
      <dgm:t>
        <a:bodyPr/>
        <a:lstStyle/>
        <a:p>
          <a:pPr algn="ctr" defTabSz="914400">
            <a:buNone/>
          </a:pPr>
          <a:r>
            <a:rPr lang="es-ES" sz="1800" b="1" i="0" noProof="0" dirty="0" smtClean="0">
              <a:solidFill>
                <a:schemeClr val="tx1"/>
              </a:solidFill>
              <a:latin typeface="Franklin Gothic Medium"/>
              <a:ea typeface="+mn-ea"/>
              <a:cs typeface="+mn-cs"/>
            </a:rPr>
            <a:t>COMUNIDAD MADRID</a:t>
          </a:r>
        </a:p>
        <a:p>
          <a:pPr algn="ctr" defTabSz="914400">
            <a:buNone/>
          </a:pPr>
          <a:r>
            <a:rPr lang="es-ES" sz="1800" b="1" i="0" noProof="0" dirty="0" smtClean="0">
              <a:solidFill>
                <a:schemeClr val="tx1"/>
              </a:solidFill>
              <a:latin typeface="Franklin Gothic Medium"/>
              <a:ea typeface="+mn-ea"/>
              <a:cs typeface="+mn-cs"/>
            </a:rPr>
            <a:t>74</a:t>
          </a:r>
          <a:endParaRPr lang="es-ES" sz="1800" b="1" i="0" noProof="0" dirty="0">
            <a:solidFill>
              <a:schemeClr val="tx1"/>
            </a:solidFill>
            <a:latin typeface="Franklin Gothic Medium"/>
            <a:ea typeface="+mn-ea"/>
            <a:cs typeface="+mn-cs"/>
          </a:endParaRPr>
        </a:p>
      </dgm:t>
    </dgm:pt>
    <dgm:pt modelId="{6C471ABD-CFC2-447C-A3FD-1A64D7227048}" type="parTrans" cxnId="{548D7FB4-D8E9-413D-9376-D643340CDEE8}">
      <dgm:prSet/>
      <dgm:spPr/>
      <dgm:t>
        <a:bodyPr/>
        <a:lstStyle/>
        <a:p>
          <a:endParaRPr lang="es-ES" b="1"/>
        </a:p>
      </dgm:t>
    </dgm:pt>
    <dgm:pt modelId="{24C96D75-F171-4050-A247-5F1239C60CDE}" type="sibTrans" cxnId="{548D7FB4-D8E9-413D-9376-D643340CDEE8}">
      <dgm:prSet/>
      <dgm:spPr/>
      <dgm:t>
        <a:bodyPr/>
        <a:lstStyle/>
        <a:p>
          <a:endParaRPr lang="es-ES" b="1"/>
        </a:p>
      </dgm:t>
    </dgm:pt>
    <dgm:pt modelId="{B0C37B97-914B-49F2-84E5-94B39EF2352F}" type="pres">
      <dgm:prSet presAssocID="{B8060F7B-9920-4F24-BE71-F0E4E3B7B93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BB9C9C-582A-4226-99A2-A6A4B7AD887A}" type="pres">
      <dgm:prSet presAssocID="{AA38CBC9-AC6B-457D-9F63-4D1AB8E7793E}" presName="centerShape" presStyleLbl="node0" presStyleIdx="0" presStyleCnt="1" custScaleX="84518" custScaleY="87866" custLinFactNeighborX="783" custLinFactNeighborY="-7150"/>
      <dgm:spPr/>
      <dgm:t>
        <a:bodyPr/>
        <a:lstStyle/>
        <a:p>
          <a:endParaRPr lang="en-US"/>
        </a:p>
      </dgm:t>
    </dgm:pt>
    <dgm:pt modelId="{0B9D5D8D-AE9B-4E3C-8081-7E5A4C702F02}" type="pres">
      <dgm:prSet presAssocID="{50789F86-D3CE-4C0B-B830-60161BD38E85}" presName="node" presStyleLbl="node1" presStyleIdx="0" presStyleCnt="5" custScaleX="142825" custRadScaleRad="100355" custRadScaleInc="169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755371-EE00-4D9C-9546-B5D2DEB3691D}" type="pres">
      <dgm:prSet presAssocID="{50789F86-D3CE-4C0B-B830-60161BD38E85}" presName="dummy" presStyleCnt="0"/>
      <dgm:spPr/>
    </dgm:pt>
    <dgm:pt modelId="{65DE7562-7D1C-4B0F-8927-12F8E6C5F5AF}" type="pres">
      <dgm:prSet presAssocID="{775D1C29-7B88-46A3-9FAD-95EFDC006E81}" presName="sibTrans" presStyleLbl="sibTrans2D1" presStyleIdx="0" presStyleCnt="5"/>
      <dgm:spPr/>
      <dgm:t>
        <a:bodyPr/>
        <a:lstStyle/>
        <a:p>
          <a:endParaRPr lang="en-US"/>
        </a:p>
      </dgm:t>
    </dgm:pt>
    <dgm:pt modelId="{1C226D9E-C8BD-43C0-B5A7-66592C02513E}" type="pres">
      <dgm:prSet presAssocID="{87E6D3C0-9C36-4C9B-9EE4-FCB2F172CF62}" presName="node" presStyleLbl="node1" presStyleIdx="1" presStyleCnt="5" custScaleX="166026" custRadScaleRad="107840" custRadScaleInc="138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3314B-ED13-4B02-B199-BBF658DCCBEE}" type="pres">
      <dgm:prSet presAssocID="{87E6D3C0-9C36-4C9B-9EE4-FCB2F172CF62}" presName="dummy" presStyleCnt="0"/>
      <dgm:spPr/>
    </dgm:pt>
    <dgm:pt modelId="{22CB3940-637A-4C32-AB7F-CFAD929A59AB}" type="pres">
      <dgm:prSet presAssocID="{5C1F42F6-070E-4EBA-8EBC-C32D27C49363}" presName="sibTrans" presStyleLbl="sibTrans2D1" presStyleIdx="1" presStyleCnt="5" custScaleX="99694" custScaleY="130599" custLinFactNeighborX="-433" custLinFactNeighborY="6476"/>
      <dgm:spPr/>
      <dgm:t>
        <a:bodyPr/>
        <a:lstStyle/>
        <a:p>
          <a:endParaRPr lang="en-US"/>
        </a:p>
      </dgm:t>
    </dgm:pt>
    <dgm:pt modelId="{29DFD080-5F1B-4B82-A3B2-DA9D6DF3694E}" type="pres">
      <dgm:prSet presAssocID="{20EB584B-A7B7-43D9-BF6A-2C9338C05B4D}" presName="node" presStyleLbl="node1" presStyleIdx="2" presStyleCnt="5" custScaleX="151125" custRadScaleRad="116846" custRadScaleInc="-37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0BB87F-E2C7-4D7C-BF8F-45EA9A4A93F1}" type="pres">
      <dgm:prSet presAssocID="{20EB584B-A7B7-43D9-BF6A-2C9338C05B4D}" presName="dummy" presStyleCnt="0"/>
      <dgm:spPr/>
    </dgm:pt>
    <dgm:pt modelId="{53B5DF5F-8B8B-41EF-8531-276CBECDCAB4}" type="pres">
      <dgm:prSet presAssocID="{B04B74A7-039D-46F2-A30E-0D07E04CAE1A}" presName="sibTrans" presStyleLbl="sibTrans2D1" presStyleIdx="2" presStyleCnt="5" custLinFactNeighborX="4093" custLinFactNeighborY="-9836"/>
      <dgm:spPr/>
      <dgm:t>
        <a:bodyPr/>
        <a:lstStyle/>
        <a:p>
          <a:endParaRPr lang="en-US"/>
        </a:p>
      </dgm:t>
    </dgm:pt>
    <dgm:pt modelId="{205A5B9B-6133-4C7C-875E-6BB7B9FD5C22}" type="pres">
      <dgm:prSet presAssocID="{4D45F6AE-E3BF-47A8-BC5F-A5AEB6EB2A2F}" presName="node" presStyleLbl="node1" presStyleIdx="3" presStyleCnt="5" custScaleX="1698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CE4E43-3FF8-45A1-9BB9-DF408372983C}" type="pres">
      <dgm:prSet presAssocID="{4D45F6AE-E3BF-47A8-BC5F-A5AEB6EB2A2F}" presName="dummy" presStyleCnt="0"/>
      <dgm:spPr/>
    </dgm:pt>
    <dgm:pt modelId="{F3633283-EF77-44D0-A9BA-C4591B2CE5E8}" type="pres">
      <dgm:prSet presAssocID="{D84F2B12-C0EE-43EC-B0E1-81398D272158}" presName="sibTrans" presStyleLbl="sibTrans2D1" presStyleIdx="3" presStyleCnt="5"/>
      <dgm:spPr/>
      <dgm:t>
        <a:bodyPr/>
        <a:lstStyle/>
        <a:p>
          <a:endParaRPr lang="es-ES"/>
        </a:p>
      </dgm:t>
    </dgm:pt>
    <dgm:pt modelId="{991C4C7B-477F-4C33-9904-5C58A9549D87}" type="pres">
      <dgm:prSet presAssocID="{18D66FC5-12AC-4142-BAAA-121BE0B23561}" presName="node" presStyleLbl="node1" presStyleIdx="4" presStyleCnt="5" custScaleX="15995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C50C95-BEB3-4BC4-9F3F-B2FD3527A638}" type="pres">
      <dgm:prSet presAssocID="{18D66FC5-12AC-4142-BAAA-121BE0B23561}" presName="dummy" presStyleCnt="0"/>
      <dgm:spPr/>
    </dgm:pt>
    <dgm:pt modelId="{198E023D-65A2-4081-98B8-E0735D3023D0}" type="pres">
      <dgm:prSet presAssocID="{24C96D75-F171-4050-A247-5F1239C60CDE}" presName="sibTrans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EB3E6C57-F560-450F-B619-F6F67905927D}" srcId="{AA38CBC9-AC6B-457D-9F63-4D1AB8E7793E}" destId="{87E6D3C0-9C36-4C9B-9EE4-FCB2F172CF62}" srcOrd="1" destOrd="0" parTransId="{1916856A-C084-48E2-AF18-70269AD79DF2}" sibTransId="{5C1F42F6-070E-4EBA-8EBC-C32D27C49363}"/>
    <dgm:cxn modelId="{551478C9-EEF9-409A-BC4B-E771F725292D}" type="presOf" srcId="{AA38CBC9-AC6B-457D-9F63-4D1AB8E7793E}" destId="{D2BB9C9C-582A-4226-99A2-A6A4B7AD887A}" srcOrd="0" destOrd="0" presId="urn:microsoft.com/office/officeart/2005/8/layout/radial6"/>
    <dgm:cxn modelId="{0F06E8B3-0292-423F-8468-BBD5B0B79C72}" type="presOf" srcId="{20EB584B-A7B7-43D9-BF6A-2C9338C05B4D}" destId="{29DFD080-5F1B-4B82-A3B2-DA9D6DF3694E}" srcOrd="0" destOrd="0" presId="urn:microsoft.com/office/officeart/2005/8/layout/radial6"/>
    <dgm:cxn modelId="{719AC8BB-7ABA-4694-A353-9DAFF47BFC8C}" type="presOf" srcId="{B8060F7B-9920-4F24-BE71-F0E4E3B7B934}" destId="{B0C37B97-914B-49F2-84E5-94B39EF2352F}" srcOrd="0" destOrd="0" presId="urn:microsoft.com/office/officeart/2005/8/layout/radial6"/>
    <dgm:cxn modelId="{3D116982-E0EB-4277-BB99-DC37A01541C7}" type="presOf" srcId="{87E6D3C0-9C36-4C9B-9EE4-FCB2F172CF62}" destId="{1C226D9E-C8BD-43C0-B5A7-66592C02513E}" srcOrd="0" destOrd="0" presId="urn:microsoft.com/office/officeart/2005/8/layout/radial6"/>
    <dgm:cxn modelId="{FBE6BCEA-0F85-486D-B532-D55CCA25A01D}" srcId="{AA38CBC9-AC6B-457D-9F63-4D1AB8E7793E}" destId="{20EB584B-A7B7-43D9-BF6A-2C9338C05B4D}" srcOrd="2" destOrd="0" parTransId="{6E0D28F6-A05C-413F-A991-03D9F094F998}" sibTransId="{B04B74A7-039D-46F2-A30E-0D07E04CAE1A}"/>
    <dgm:cxn modelId="{BBA648B0-0AD1-47DB-8CBE-8F99E41C04C0}" type="presOf" srcId="{D84F2B12-C0EE-43EC-B0E1-81398D272158}" destId="{F3633283-EF77-44D0-A9BA-C4591B2CE5E8}" srcOrd="0" destOrd="0" presId="urn:microsoft.com/office/officeart/2005/8/layout/radial6"/>
    <dgm:cxn modelId="{154C18EA-0707-43B6-8C7C-B278456F56A7}" type="presOf" srcId="{50789F86-D3CE-4C0B-B830-60161BD38E85}" destId="{0B9D5D8D-AE9B-4E3C-8081-7E5A4C702F02}" srcOrd="0" destOrd="0" presId="urn:microsoft.com/office/officeart/2005/8/layout/radial6"/>
    <dgm:cxn modelId="{FD89167B-0B13-4454-B03A-A30852F8999B}" srcId="{AA38CBC9-AC6B-457D-9F63-4D1AB8E7793E}" destId="{4D45F6AE-E3BF-47A8-BC5F-A5AEB6EB2A2F}" srcOrd="3" destOrd="0" parTransId="{7534D87F-5671-4CC6-8105-B32633B641F9}" sibTransId="{D84F2B12-C0EE-43EC-B0E1-81398D272158}"/>
    <dgm:cxn modelId="{1593062C-A63F-4042-94C9-FF0880BD82E8}" srcId="{AA38CBC9-AC6B-457D-9F63-4D1AB8E7793E}" destId="{50789F86-D3CE-4C0B-B830-60161BD38E85}" srcOrd="0" destOrd="0" parTransId="{6D6B568F-9C4B-44DB-A886-035491FEC9C2}" sibTransId="{775D1C29-7B88-46A3-9FAD-95EFDC006E81}"/>
    <dgm:cxn modelId="{FE527294-195D-4AEF-90A3-BD72B7891FD9}" type="presOf" srcId="{775D1C29-7B88-46A3-9FAD-95EFDC006E81}" destId="{65DE7562-7D1C-4B0F-8927-12F8E6C5F5AF}" srcOrd="0" destOrd="0" presId="urn:microsoft.com/office/officeart/2005/8/layout/radial6"/>
    <dgm:cxn modelId="{F68BA8B4-E5E5-4A12-9338-5CF5693ADCA2}" srcId="{B8060F7B-9920-4F24-BE71-F0E4E3B7B934}" destId="{AA38CBC9-AC6B-457D-9F63-4D1AB8E7793E}" srcOrd="0" destOrd="0" parTransId="{02DFC051-974F-4AF1-85DB-FFF5F1CCD57A}" sibTransId="{7ACF197E-8A7D-4D14-A941-EE15BE87306C}"/>
    <dgm:cxn modelId="{DE924414-03E9-4C2B-BF10-6FDF7D405F79}" type="presOf" srcId="{24C96D75-F171-4050-A247-5F1239C60CDE}" destId="{198E023D-65A2-4081-98B8-E0735D3023D0}" srcOrd="0" destOrd="0" presId="urn:microsoft.com/office/officeart/2005/8/layout/radial6"/>
    <dgm:cxn modelId="{48C4EB1D-90A6-489B-A41E-E2EB1CB0F605}" type="presOf" srcId="{4D45F6AE-E3BF-47A8-BC5F-A5AEB6EB2A2F}" destId="{205A5B9B-6133-4C7C-875E-6BB7B9FD5C22}" srcOrd="0" destOrd="0" presId="urn:microsoft.com/office/officeart/2005/8/layout/radial6"/>
    <dgm:cxn modelId="{548D7FB4-D8E9-413D-9376-D643340CDEE8}" srcId="{AA38CBC9-AC6B-457D-9F63-4D1AB8E7793E}" destId="{18D66FC5-12AC-4142-BAAA-121BE0B23561}" srcOrd="4" destOrd="0" parTransId="{6C471ABD-CFC2-447C-A3FD-1A64D7227048}" sibTransId="{24C96D75-F171-4050-A247-5F1239C60CDE}"/>
    <dgm:cxn modelId="{07291437-37D9-45E4-BE58-E220C693FB64}" type="presOf" srcId="{5C1F42F6-070E-4EBA-8EBC-C32D27C49363}" destId="{22CB3940-637A-4C32-AB7F-CFAD929A59AB}" srcOrd="0" destOrd="0" presId="urn:microsoft.com/office/officeart/2005/8/layout/radial6"/>
    <dgm:cxn modelId="{A86AB41F-BF5E-46A0-9A17-47515CD81CB4}" type="presOf" srcId="{B04B74A7-039D-46F2-A30E-0D07E04CAE1A}" destId="{53B5DF5F-8B8B-41EF-8531-276CBECDCAB4}" srcOrd="0" destOrd="0" presId="urn:microsoft.com/office/officeart/2005/8/layout/radial6"/>
    <dgm:cxn modelId="{F1869DC7-21FD-42D6-A2CF-2724326A3B24}" type="presOf" srcId="{18D66FC5-12AC-4142-BAAA-121BE0B23561}" destId="{991C4C7B-477F-4C33-9904-5C58A9549D87}" srcOrd="0" destOrd="0" presId="urn:microsoft.com/office/officeart/2005/8/layout/radial6"/>
    <dgm:cxn modelId="{C149EEDB-16CD-46FF-B1D8-829314807D7B}" type="presParOf" srcId="{B0C37B97-914B-49F2-84E5-94B39EF2352F}" destId="{D2BB9C9C-582A-4226-99A2-A6A4B7AD887A}" srcOrd="0" destOrd="0" presId="urn:microsoft.com/office/officeart/2005/8/layout/radial6"/>
    <dgm:cxn modelId="{8187FEF7-84A1-45B1-B7D9-432501F2C92D}" type="presParOf" srcId="{B0C37B97-914B-49F2-84E5-94B39EF2352F}" destId="{0B9D5D8D-AE9B-4E3C-8081-7E5A4C702F02}" srcOrd="1" destOrd="0" presId="urn:microsoft.com/office/officeart/2005/8/layout/radial6"/>
    <dgm:cxn modelId="{44EB69E3-A533-4DBA-A54B-4B37C0A64D20}" type="presParOf" srcId="{B0C37B97-914B-49F2-84E5-94B39EF2352F}" destId="{E8755371-EE00-4D9C-9546-B5D2DEB3691D}" srcOrd="2" destOrd="0" presId="urn:microsoft.com/office/officeart/2005/8/layout/radial6"/>
    <dgm:cxn modelId="{0F4B7725-C573-45B2-A4FB-0CBD2D230906}" type="presParOf" srcId="{B0C37B97-914B-49F2-84E5-94B39EF2352F}" destId="{65DE7562-7D1C-4B0F-8927-12F8E6C5F5AF}" srcOrd="3" destOrd="0" presId="urn:microsoft.com/office/officeart/2005/8/layout/radial6"/>
    <dgm:cxn modelId="{94C4DF76-F6BA-4954-809A-3942119AE738}" type="presParOf" srcId="{B0C37B97-914B-49F2-84E5-94B39EF2352F}" destId="{1C226D9E-C8BD-43C0-B5A7-66592C02513E}" srcOrd="4" destOrd="0" presId="urn:microsoft.com/office/officeart/2005/8/layout/radial6"/>
    <dgm:cxn modelId="{32540308-0387-4D61-A2E6-6A2CB2F4B4E3}" type="presParOf" srcId="{B0C37B97-914B-49F2-84E5-94B39EF2352F}" destId="{2E93314B-ED13-4B02-B199-BBF658DCCBEE}" srcOrd="5" destOrd="0" presId="urn:microsoft.com/office/officeart/2005/8/layout/radial6"/>
    <dgm:cxn modelId="{52527C96-9FBD-466B-9CF3-CA9CB2A25ACA}" type="presParOf" srcId="{B0C37B97-914B-49F2-84E5-94B39EF2352F}" destId="{22CB3940-637A-4C32-AB7F-CFAD929A59AB}" srcOrd="6" destOrd="0" presId="urn:microsoft.com/office/officeart/2005/8/layout/radial6"/>
    <dgm:cxn modelId="{026B0CCA-BBA4-461E-9EA6-868FC1A154D6}" type="presParOf" srcId="{B0C37B97-914B-49F2-84E5-94B39EF2352F}" destId="{29DFD080-5F1B-4B82-A3B2-DA9D6DF3694E}" srcOrd="7" destOrd="0" presId="urn:microsoft.com/office/officeart/2005/8/layout/radial6"/>
    <dgm:cxn modelId="{1349505E-36C5-4B7A-8079-CB48688D016E}" type="presParOf" srcId="{B0C37B97-914B-49F2-84E5-94B39EF2352F}" destId="{3C0BB87F-E2C7-4D7C-BF8F-45EA9A4A93F1}" srcOrd="8" destOrd="0" presId="urn:microsoft.com/office/officeart/2005/8/layout/radial6"/>
    <dgm:cxn modelId="{6ED4903B-ACD8-48A9-A635-948CA8A92E91}" type="presParOf" srcId="{B0C37B97-914B-49F2-84E5-94B39EF2352F}" destId="{53B5DF5F-8B8B-41EF-8531-276CBECDCAB4}" srcOrd="9" destOrd="0" presId="urn:microsoft.com/office/officeart/2005/8/layout/radial6"/>
    <dgm:cxn modelId="{5EB92EE9-59DA-48EE-AE34-950D1AC0363D}" type="presParOf" srcId="{B0C37B97-914B-49F2-84E5-94B39EF2352F}" destId="{205A5B9B-6133-4C7C-875E-6BB7B9FD5C22}" srcOrd="10" destOrd="0" presId="urn:microsoft.com/office/officeart/2005/8/layout/radial6"/>
    <dgm:cxn modelId="{2773CDB1-247E-4F67-8D96-4840461ECB11}" type="presParOf" srcId="{B0C37B97-914B-49F2-84E5-94B39EF2352F}" destId="{B7CE4E43-3FF8-45A1-9BB9-DF408372983C}" srcOrd="11" destOrd="0" presId="urn:microsoft.com/office/officeart/2005/8/layout/radial6"/>
    <dgm:cxn modelId="{91526811-E384-4D9F-ACA5-A38168E1EA93}" type="presParOf" srcId="{B0C37B97-914B-49F2-84E5-94B39EF2352F}" destId="{F3633283-EF77-44D0-A9BA-C4591B2CE5E8}" srcOrd="12" destOrd="0" presId="urn:microsoft.com/office/officeart/2005/8/layout/radial6"/>
    <dgm:cxn modelId="{87A07181-3DF2-4E31-9954-054B45180A6D}" type="presParOf" srcId="{B0C37B97-914B-49F2-84E5-94B39EF2352F}" destId="{991C4C7B-477F-4C33-9904-5C58A9549D87}" srcOrd="13" destOrd="0" presId="urn:microsoft.com/office/officeart/2005/8/layout/radial6"/>
    <dgm:cxn modelId="{3E5E04A4-5992-40E9-A587-E8504B88F060}" type="presParOf" srcId="{B0C37B97-914B-49F2-84E5-94B39EF2352F}" destId="{BCC50C95-BEB3-4BC4-9F3F-B2FD3527A638}" srcOrd="14" destOrd="0" presId="urn:microsoft.com/office/officeart/2005/8/layout/radial6"/>
    <dgm:cxn modelId="{26BE04A1-C983-480F-A3D5-407FB65FDE91}" type="presParOf" srcId="{B0C37B97-914B-49F2-84E5-94B39EF2352F}" destId="{198E023D-65A2-4081-98B8-E0735D3023D0}" srcOrd="15" destOrd="0" presId="urn:microsoft.com/office/officeart/2005/8/layout/radial6"/>
  </dgm:cxnLst>
  <dgm:bg/>
  <dgm:whole>
    <a:ln>
      <a:solidFill>
        <a:srgbClr val="0070C0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6/12/2017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6/12/2017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8" y="746125"/>
            <a:ext cx="662622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6180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93906-74A9-4CF7-B97D-6656E19CDB0E}" type="datetime3">
              <a:rPr lang="en-US" smtClean="0"/>
              <a:t>12 June 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631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E5233-6DBF-48E6-BE23-A955B3BAE413}" type="datetime3">
              <a:rPr lang="en-US" smtClean="0"/>
              <a:t>12 June 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887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3E20C-1E56-4BD6-B82C-16127E3C60D2}" type="datetime3">
              <a:rPr lang="en-US" smtClean="0"/>
              <a:t>12 June 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0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6CE8A-BFD6-4B18-B323-4FE080A7EDCF}" type="datetime3">
              <a:rPr lang="en-US" smtClean="0"/>
              <a:t>12 June 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79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E343A-3E1B-4535-968E-661BE89D2739}" type="datetime3">
              <a:rPr lang="en-US" smtClean="0"/>
              <a:t>12 June 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627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DA52-11F8-41BC-88E4-B40D79CE4EB7}" type="datetime3">
              <a:rPr lang="en-US" smtClean="0"/>
              <a:t>12 June 2017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466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18C5-2A18-4FA7-B788-547B45F150D4}" type="datetime3">
              <a:rPr lang="en-US" smtClean="0"/>
              <a:t>12 June 2017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40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709F-7CFB-442F-965D-2E8DE3661681}" type="datetime3">
              <a:rPr lang="en-US" smtClean="0"/>
              <a:t>12 June 2017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911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21FE-E0F6-4161-8053-32F63B003004}" type="datetime3">
              <a:rPr lang="en-US" smtClean="0"/>
              <a:t>12 June 2017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73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CDEF8-FC10-4C40-B5AC-FC5FC4A92B32}" type="datetime3">
              <a:rPr lang="en-US" smtClean="0"/>
              <a:t>12 June 2017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282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6/12/2017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37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6FBA7-A98F-435D-9ACA-E21A660F5A8E}" type="datetime3">
              <a:rPr lang="en-US" smtClean="0"/>
              <a:t>12 June 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AE4A8-A6E5-453E-B946-FB774B73F48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034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4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gif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11" Type="http://schemas.openxmlformats.org/officeDocument/2006/relationships/image" Target="../media/image11.jpeg"/><Relationship Id="rId5" Type="http://schemas.openxmlformats.org/officeDocument/2006/relationships/image" Target="../media/image1.jpg"/><Relationship Id="rId10" Type="http://schemas.openxmlformats.org/officeDocument/2006/relationships/image" Target="../media/image10.jp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5.jpeg"/><Relationship Id="rId7" Type="http://schemas.openxmlformats.org/officeDocument/2006/relationships/image" Target="../media/image3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s://www.youtube.com/channel/UCQngMAbcRQKJP7NOGnMrX0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3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://www.facebook.com/franquiciadores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://www.franquiciadores.com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11" Type="http://schemas.openxmlformats.org/officeDocument/2006/relationships/image" Target="../media/image4.jpeg"/><Relationship Id="rId5" Type="http://schemas.openxmlformats.org/officeDocument/2006/relationships/image" Target="../media/image1.jpg"/><Relationship Id="rId10" Type="http://schemas.openxmlformats.org/officeDocument/2006/relationships/image" Target="../media/image24.jpeg"/><Relationship Id="rId4" Type="http://schemas.openxmlformats.org/officeDocument/2006/relationships/image" Target="../media/image3.gif"/><Relationship Id="rId9" Type="http://schemas.openxmlformats.org/officeDocument/2006/relationships/image" Target="../media/image2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4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gif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4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2439" y="1700808"/>
            <a:ext cx="11021265" cy="1514637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 defTabSz="914400">
              <a:spcBef>
                <a:spcPts val="0"/>
              </a:spcBef>
              <a:buNone/>
            </a:pPr>
            <a:r>
              <a:rPr lang="es-ES" sz="4000" b="1" i="0" dirty="0" smtClean="0">
                <a:solidFill>
                  <a:srgbClr val="00AEEF"/>
                </a:solidFill>
                <a:latin typeface="Franklin Gothic Medium"/>
                <a:ea typeface="+mj-ea"/>
                <a:cs typeface="+mj-cs"/>
              </a:rPr>
              <a:t>XXIV ASAMBLEA GENERAL ORDINARIA A.E.F.</a:t>
            </a:r>
            <a:br>
              <a:rPr lang="es-ES" sz="4000" b="1" i="0" dirty="0" smtClean="0">
                <a:solidFill>
                  <a:srgbClr val="00AEEF"/>
                </a:solidFill>
                <a:latin typeface="Franklin Gothic Medium"/>
                <a:ea typeface="+mj-ea"/>
                <a:cs typeface="+mj-cs"/>
              </a:rPr>
            </a:br>
            <a:r>
              <a:rPr lang="es-ES" sz="4000" dirty="0" smtClean="0">
                <a:solidFill>
                  <a:srgbClr val="00AEEF"/>
                </a:solidFill>
                <a:latin typeface="Franklin Gothic Medium"/>
              </a:rPr>
              <a:t>EJERCICIO 2016</a:t>
            </a:r>
            <a:endParaRPr lang="es-ES" sz="4000" b="1" i="0" dirty="0">
              <a:solidFill>
                <a:srgbClr val="00AEEF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7788" y="3861048"/>
            <a:ext cx="10995916" cy="2376264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s-ES" b="1" dirty="0" smtClean="0">
                <a:solidFill>
                  <a:srgbClr val="0070C0"/>
                </a:solidFill>
              </a:rPr>
              <a:t>CASA CLUB MADRID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s-ES" b="1" dirty="0" smtClean="0">
                <a:solidFill>
                  <a:srgbClr val="0070C0"/>
                </a:solidFill>
              </a:rPr>
              <a:t>CALLE PINAR,17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s-ES" b="1" dirty="0" smtClean="0">
                <a:solidFill>
                  <a:srgbClr val="0070C0"/>
                </a:solidFill>
              </a:rPr>
              <a:t>13 DE JUNIO 2017</a:t>
            </a:r>
          </a:p>
          <a:p>
            <a:pPr marL="0" indent="0" algn="ctr">
              <a:spcBef>
                <a:spcPts val="600"/>
              </a:spcBef>
              <a:buNone/>
            </a:pPr>
            <a:endParaRPr lang="es-ES" sz="2000" b="1" dirty="0" smtClean="0">
              <a:solidFill>
                <a:srgbClr val="0070C0"/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s-ES" sz="2000" b="1" dirty="0" smtClean="0">
                <a:solidFill>
                  <a:srgbClr val="0070C0"/>
                </a:solidFill>
              </a:rPr>
              <a:t>EDUARDO ABADÍA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s-ES" sz="2000" b="1" dirty="0" smtClean="0">
                <a:solidFill>
                  <a:srgbClr val="0070C0"/>
                </a:solidFill>
              </a:rPr>
              <a:t>DIRECTOR GERENTE A.E.F.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5D5D-B71B-4E97-AA21-8F707ADC27C4}" type="datetime3">
              <a:rPr lang="en-US" smtClean="0"/>
              <a:t>12 June 2017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1</a:t>
            </a:fld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12" y="201146"/>
            <a:ext cx="1622664" cy="115212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441" y="201146"/>
            <a:ext cx="1944216" cy="115212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188640"/>
            <a:ext cx="1582679" cy="1164634"/>
          </a:xfrm>
          <a:prstGeom prst="rect">
            <a:avLst/>
          </a:prstGeom>
        </p:spPr>
      </p:pic>
      <p:pic>
        <p:nvPicPr>
          <p:cNvPr id="2050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456" y="266353"/>
            <a:ext cx="990600" cy="108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8463" y="1620391"/>
            <a:ext cx="8680749" cy="720080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EVOLUCION DE SOCIOS 2012 VS 2016</a:t>
            </a:r>
            <a:endParaRPr lang="es-ES" b="1" dirty="0">
              <a:solidFill>
                <a:srgbClr val="0070C0"/>
              </a:solidFill>
            </a:endParaRPr>
          </a:p>
        </p:txBody>
      </p:sp>
      <p:graphicFrame>
        <p:nvGraphicFramePr>
          <p:cNvPr id="27" name="Marcador de contenido 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368484"/>
              </p:ext>
            </p:extLst>
          </p:nvPr>
        </p:nvGraphicFramePr>
        <p:xfrm>
          <a:off x="1522413" y="2362857"/>
          <a:ext cx="8686800" cy="3806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1D648-E4D4-4806-993A-2DEEC2778BAF}" type="datetime3">
              <a:rPr lang="en-US" smtClean="0"/>
              <a:t>12 June 2017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10</a:t>
            </a:fld>
            <a:endParaRPr lang="es-ES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829" y="293129"/>
            <a:ext cx="1364476" cy="103155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12" y="370308"/>
            <a:ext cx="1578358" cy="90841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6" y="332656"/>
            <a:ext cx="1582679" cy="952500"/>
          </a:xfrm>
          <a:prstGeom prst="rect">
            <a:avLst/>
          </a:prstGeom>
        </p:spPr>
      </p:pic>
      <p:pic>
        <p:nvPicPr>
          <p:cNvPr id="11266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422" y="327400"/>
            <a:ext cx="990600" cy="103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40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37982" y="1276958"/>
            <a:ext cx="10512862" cy="659016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200" b="1" dirty="0" smtClean="0">
                <a:solidFill>
                  <a:srgbClr val="0070C0"/>
                </a:solidFill>
              </a:rPr>
              <a:t>EVOLUCION DE SOCIOS 2012 VS 2016</a:t>
            </a:r>
            <a:endParaRPr lang="es-ES" sz="3200" b="1" dirty="0">
              <a:solidFill>
                <a:srgbClr val="0070C0"/>
              </a:solidFill>
            </a:endParaRP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44E41-B3B1-46C5-A45D-41D753BA02A0}" type="datetime3">
              <a:rPr lang="en-US" smtClean="0"/>
              <a:t>12 June 2017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11</a:t>
            </a:fld>
            <a:endParaRPr lang="es-ES"/>
          </a:p>
        </p:txBody>
      </p:sp>
      <p:graphicFrame>
        <p:nvGraphicFramePr>
          <p:cNvPr id="16" name="Marcador de contenido 1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54333721"/>
              </p:ext>
            </p:extLst>
          </p:nvPr>
        </p:nvGraphicFramePr>
        <p:xfrm>
          <a:off x="2076450" y="2133600"/>
          <a:ext cx="10112375" cy="3840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00" y="220241"/>
            <a:ext cx="1364476" cy="103155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82" y="187001"/>
            <a:ext cx="1582679" cy="9525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013" y="170916"/>
            <a:ext cx="1578358" cy="908416"/>
          </a:xfrm>
          <a:prstGeom prst="rect">
            <a:avLst/>
          </a:prstGeom>
        </p:spPr>
      </p:pic>
      <p:pic>
        <p:nvPicPr>
          <p:cNvPr id="12290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100" y="195078"/>
            <a:ext cx="990600" cy="108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0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413892" y="1742830"/>
            <a:ext cx="8686801" cy="606050"/>
          </a:xfrm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algn="ctr" defTabSz="914400">
              <a:spcBef>
                <a:spcPts val="0"/>
              </a:spcBef>
              <a:buNone/>
            </a:pPr>
            <a:r>
              <a:rPr lang="es-ES" sz="4400" i="0" dirty="0" smtClean="0">
                <a:solidFill>
                  <a:srgbClr val="00AEEF"/>
                </a:solidFill>
                <a:latin typeface="Franklin Gothic Medium"/>
                <a:ea typeface="+mj-ea"/>
                <a:cs typeface="+mj-cs"/>
              </a:rPr>
              <a:t>INDICES COMUNICACIÓN DEL 2016</a:t>
            </a:r>
            <a:endParaRPr lang="es-ES" sz="4400" i="0" dirty="0">
              <a:solidFill>
                <a:srgbClr val="00AEEF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66CC3-DADB-487F-99E4-11F942025DCF}" type="datetime3">
              <a:rPr lang="en-US" smtClean="0"/>
              <a:t>12 June 2017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12</a:t>
            </a:fld>
            <a:endParaRPr lang="es-ES"/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4294967295"/>
          </p:nvPr>
        </p:nvSpPr>
        <p:spPr>
          <a:xfrm>
            <a:off x="273185" y="2938463"/>
            <a:ext cx="7117371" cy="3600450"/>
          </a:xfrm>
          <a:ln>
            <a:solidFill>
              <a:srgbClr val="0070C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s-ES" sz="2400" b="1" dirty="0" smtClean="0">
                <a:solidFill>
                  <a:srgbClr val="0070C0"/>
                </a:solidFill>
              </a:rPr>
              <a:t>NOTAS DE PRENSA                                                         32</a:t>
            </a:r>
          </a:p>
          <a:p>
            <a:endParaRPr lang="es-ES" sz="2400" b="1" dirty="0" smtClean="0">
              <a:solidFill>
                <a:srgbClr val="0070C0"/>
              </a:solidFill>
            </a:endParaRPr>
          </a:p>
          <a:p>
            <a:r>
              <a:rPr lang="es-ES" sz="2400" b="1" dirty="0" smtClean="0">
                <a:solidFill>
                  <a:srgbClr val="0070C0"/>
                </a:solidFill>
              </a:rPr>
              <a:t>NOTICIAS PUBLICADAS EN PRENSA                      1.682</a:t>
            </a:r>
          </a:p>
          <a:p>
            <a:pPr marL="0" indent="0">
              <a:buNone/>
            </a:pPr>
            <a:endParaRPr lang="es-ES" sz="2400" b="1" dirty="0" smtClean="0">
              <a:solidFill>
                <a:srgbClr val="0070C0"/>
              </a:solidFill>
            </a:endParaRPr>
          </a:p>
          <a:p>
            <a:r>
              <a:rPr lang="es-ES" sz="2400" b="1" dirty="0" smtClean="0">
                <a:solidFill>
                  <a:srgbClr val="0070C0"/>
                </a:solidFill>
              </a:rPr>
              <a:t>MEDIA DE APARICIONES                             140,10 /MES</a:t>
            </a:r>
          </a:p>
          <a:p>
            <a:endParaRPr lang="es-ES" sz="2400" b="1" dirty="0" smtClean="0">
              <a:solidFill>
                <a:srgbClr val="0070C0"/>
              </a:solidFill>
            </a:endParaRPr>
          </a:p>
          <a:p>
            <a:r>
              <a:rPr lang="es-ES" sz="2400" b="1" dirty="0" smtClean="0">
                <a:solidFill>
                  <a:srgbClr val="0070C0"/>
                </a:solidFill>
              </a:rPr>
              <a:t>NOTAS DE PRENSA COMUNIDADES AUTONOMAS   9</a:t>
            </a:r>
          </a:p>
          <a:p>
            <a:endParaRPr lang="es-ES" sz="2400" b="1" dirty="0" smtClean="0">
              <a:solidFill>
                <a:srgbClr val="0070C0"/>
              </a:solidFill>
            </a:endParaRPr>
          </a:p>
          <a:p>
            <a:r>
              <a:rPr lang="es-ES" sz="2400" b="1" dirty="0" smtClean="0">
                <a:solidFill>
                  <a:srgbClr val="0070C0"/>
                </a:solidFill>
              </a:rPr>
              <a:t>NOTAS DE PRENSA SECTORIALES                                  5</a:t>
            </a:r>
          </a:p>
          <a:p>
            <a:pPr marL="0" indent="0">
              <a:buNone/>
            </a:pPr>
            <a:endParaRPr lang="es-ES" sz="2000" b="1" dirty="0">
              <a:solidFill>
                <a:srgbClr val="0070C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338" y="2924944"/>
            <a:ext cx="4295721" cy="360590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862" y="278229"/>
            <a:ext cx="1364476" cy="103155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52" y="332656"/>
            <a:ext cx="1582679" cy="9525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14" y="371919"/>
            <a:ext cx="1578358" cy="908416"/>
          </a:xfrm>
          <a:prstGeom prst="rect">
            <a:avLst/>
          </a:prstGeom>
        </p:spPr>
      </p:pic>
      <p:pic>
        <p:nvPicPr>
          <p:cNvPr id="14338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380" y="332656"/>
            <a:ext cx="990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485900" y="1220193"/>
            <a:ext cx="8686801" cy="566370"/>
          </a:xfrm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algn="ctr" defTabSz="914400">
              <a:spcBef>
                <a:spcPts val="0"/>
              </a:spcBef>
              <a:buNone/>
            </a:pPr>
            <a:r>
              <a:rPr lang="es-ES" sz="3600" i="0" dirty="0" smtClean="0">
                <a:solidFill>
                  <a:srgbClr val="00AEEF"/>
                </a:solidFill>
                <a:latin typeface="Franklin Gothic Medium"/>
                <a:ea typeface="+mj-ea"/>
                <a:cs typeface="+mj-cs"/>
              </a:rPr>
              <a:t>5 NOTAS CON MAYOR APARICION A.E.F.</a:t>
            </a:r>
            <a:endParaRPr lang="es-ES" sz="3600" i="0" dirty="0">
              <a:solidFill>
                <a:srgbClr val="00AEEF"/>
              </a:solidFill>
              <a:latin typeface="Franklin Gothic Medium"/>
              <a:ea typeface="+mj-ea"/>
              <a:cs typeface="+mj-cs"/>
            </a:endParaRP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03708400"/>
              </p:ext>
            </p:extLst>
          </p:nvPr>
        </p:nvGraphicFramePr>
        <p:xfrm>
          <a:off x="333772" y="2270727"/>
          <a:ext cx="4779057" cy="424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Marcador de posición de contenid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7287738"/>
              </p:ext>
            </p:extLst>
          </p:nvPr>
        </p:nvGraphicFramePr>
        <p:xfrm>
          <a:off x="5374332" y="1988840"/>
          <a:ext cx="5616624" cy="4334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3568-FE07-4D38-9F53-CE35E5B22FE8}" type="datetime3">
              <a:rPr lang="en-US" smtClean="0"/>
              <a:t>12 June 2017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13</a:t>
            </a:fld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285" y="179331"/>
            <a:ext cx="1364476" cy="103155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6" y="234304"/>
            <a:ext cx="1582679" cy="9525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796" y="273041"/>
            <a:ext cx="1578358" cy="908416"/>
          </a:xfrm>
          <a:prstGeom prst="rect">
            <a:avLst/>
          </a:prstGeom>
        </p:spPr>
      </p:pic>
      <p:pic>
        <p:nvPicPr>
          <p:cNvPr id="15362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024" y="179331"/>
            <a:ext cx="990600" cy="103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12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1766" y="1097456"/>
            <a:ext cx="11305254" cy="877198"/>
          </a:xfrm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sz="3200" u="sng" dirty="0" smtClean="0">
                <a:solidFill>
                  <a:srgbClr val="00B0F0"/>
                </a:solidFill>
              </a:rPr>
              <a:t>PRINCIPALES MEDIOS EN LOS QUE </a:t>
            </a:r>
            <a:br>
              <a:rPr lang="es-ES" sz="3200" u="sng" dirty="0" smtClean="0">
                <a:solidFill>
                  <a:srgbClr val="00B0F0"/>
                </a:solidFill>
              </a:rPr>
            </a:br>
            <a:r>
              <a:rPr lang="es-ES" sz="3200" u="sng" dirty="0" smtClean="0">
                <a:solidFill>
                  <a:srgbClr val="00B0F0"/>
                </a:solidFill>
              </a:rPr>
              <a:t>HA APARECIDO LA AEF</a:t>
            </a:r>
            <a:endParaRPr lang="es-ES" sz="3200" u="sng" dirty="0">
              <a:solidFill>
                <a:srgbClr val="00B0F0"/>
              </a:solidFill>
            </a:endParaRPr>
          </a:p>
        </p:txBody>
      </p:sp>
      <p:pic>
        <p:nvPicPr>
          <p:cNvPr id="10" name="Marcador de posición de imagen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" b="637"/>
          <a:stretch>
            <a:fillRect/>
          </a:stretch>
        </p:blipFill>
        <p:spPr>
          <a:xfrm>
            <a:off x="7991663" y="2132856"/>
            <a:ext cx="1278283" cy="751588"/>
          </a:xfrm>
        </p:spPr>
      </p:pic>
      <p:sp>
        <p:nvSpPr>
          <p:cNvPr id="3" name="Marcador de contenido 2"/>
          <p:cNvSpPr>
            <a:spLocks noGrp="1"/>
          </p:cNvSpPr>
          <p:nvPr>
            <p:ph type="body" sz="half" idx="2"/>
          </p:nvPr>
        </p:nvSpPr>
        <p:spPr>
          <a:xfrm>
            <a:off x="261765" y="2132856"/>
            <a:ext cx="4764866" cy="4210708"/>
          </a:xfrm>
        </p:spPr>
        <p:txBody>
          <a:bodyPr>
            <a:normAutofit fontScale="85000" lnSpcReduction="10000"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Agencias: 		EFE, Europa Press y Colpisa</a:t>
            </a:r>
          </a:p>
          <a:p>
            <a:r>
              <a:rPr lang="es-ES" b="1" dirty="0" smtClean="0">
                <a:solidFill>
                  <a:srgbClr val="00B0F0"/>
                </a:solidFill>
              </a:rPr>
              <a:t>Televisiones: 	Televisión Española, Telemadrid, Telecinco, La   		                      	                     	Sexta, TV Aragón, TV Galicia…</a:t>
            </a:r>
          </a:p>
          <a:p>
            <a:r>
              <a:rPr lang="es-ES" b="1" dirty="0" smtClean="0">
                <a:solidFill>
                  <a:srgbClr val="00B0F0"/>
                </a:solidFill>
              </a:rPr>
              <a:t>Emisoras: 		Radio Nacional de España, Intereconomía, COPE, Capital 	   	  	                    	Radio, Gestiona Radio, Onda Inversión…</a:t>
            </a:r>
          </a:p>
          <a:p>
            <a:r>
              <a:rPr lang="es-ES" b="1" dirty="0" smtClean="0">
                <a:solidFill>
                  <a:srgbClr val="00B0F0"/>
                </a:solidFill>
              </a:rPr>
              <a:t>Periódicos:  	El Mundo, La Razón, El País, ABC, La Vanguardia, 20 Minutos,   			      	       Diario Vasco, El Heraldo de Aragón, Diario de Navarra…</a:t>
            </a:r>
          </a:p>
          <a:p>
            <a:r>
              <a:rPr lang="es-ES" b="1" dirty="0" smtClean="0">
                <a:solidFill>
                  <a:srgbClr val="00B0F0"/>
                </a:solidFill>
              </a:rPr>
              <a:t>Revistas: 		Emprendedores, MuyPymes, Franquicias y Negocios, Metros2, 		 	               Alimarket, Restauración News, Dirigentes, Empresa Exterior…</a:t>
            </a:r>
          </a:p>
          <a:p>
            <a:r>
              <a:rPr lang="es-ES" b="1" dirty="0" smtClean="0">
                <a:solidFill>
                  <a:srgbClr val="00B0F0"/>
                </a:solidFill>
              </a:rPr>
              <a:t>Económicos:	Expansión, El Economista, Cinco Días…</a:t>
            </a:r>
          </a:p>
          <a:p>
            <a:r>
              <a:rPr lang="es-ES" b="1" dirty="0" smtClean="0">
                <a:solidFill>
                  <a:srgbClr val="00B0F0"/>
                </a:solidFill>
              </a:rPr>
              <a:t>Portales: 		Franquinews.es, Franquicia.net, Pymesyfranquicias.com, 						Quefranquicia.com, Abcfranquicias.es, 100franquicias.com…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17" y="107640"/>
            <a:ext cx="1582679" cy="952500"/>
          </a:xfrm>
          <a:prstGeom prst="rect">
            <a:avLst/>
          </a:prstGeom>
        </p:spPr>
      </p:pic>
      <p:pic>
        <p:nvPicPr>
          <p:cNvPr id="5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180" y="72157"/>
            <a:ext cx="990600" cy="86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150" y="59070"/>
            <a:ext cx="1364476" cy="95212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013" y="72158"/>
            <a:ext cx="1368152" cy="80780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9904" y="2575929"/>
            <a:ext cx="73324" cy="4571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3" y="3103752"/>
            <a:ext cx="1392860" cy="52425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152" y="2848042"/>
            <a:ext cx="1171311" cy="96358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836" y="3786210"/>
            <a:ext cx="3165939" cy="154033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138" y="5702402"/>
            <a:ext cx="1097539" cy="70061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497" y="5825095"/>
            <a:ext cx="895137" cy="56761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36" y="5685649"/>
            <a:ext cx="659629" cy="63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3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065212" y="1340768"/>
            <a:ext cx="10069760" cy="987826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es-ES" sz="3200" b="1" dirty="0" smtClean="0">
                <a:solidFill>
                  <a:srgbClr val="0070C0"/>
                </a:solidFill>
              </a:rPr>
              <a:t>LA A.E.F. EN REDES SOCIALES</a:t>
            </a:r>
            <a:br>
              <a:rPr lang="es-ES" sz="3200" b="1" dirty="0" smtClean="0">
                <a:solidFill>
                  <a:srgbClr val="0070C0"/>
                </a:solidFill>
              </a:rPr>
            </a:br>
            <a:r>
              <a:rPr lang="es-ES" sz="3200" b="1" dirty="0" smtClean="0">
                <a:solidFill>
                  <a:srgbClr val="0070C0"/>
                </a:solidFill>
              </a:rPr>
              <a:t>31.12.2016</a:t>
            </a:r>
            <a:endParaRPr lang="es-ES" sz="3200" b="1" dirty="0">
              <a:solidFill>
                <a:srgbClr val="0070C0"/>
              </a:solidFill>
            </a:endParaRPr>
          </a:p>
        </p:txBody>
      </p:sp>
      <p:pic>
        <p:nvPicPr>
          <p:cNvPr id="10" name="Marcador de posición de imagen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778" y="2348880"/>
            <a:ext cx="5626950" cy="4188679"/>
          </a:xfrm>
          <a:ln>
            <a:solidFill>
              <a:srgbClr val="0070C0"/>
            </a:solidFill>
          </a:ln>
        </p:spPr>
      </p:pic>
      <p:sp>
        <p:nvSpPr>
          <p:cNvPr id="34" name="Subtítulo 33"/>
          <p:cNvSpPr>
            <a:spLocks noGrp="1"/>
          </p:cNvSpPr>
          <p:nvPr>
            <p:ph type="body" sz="half" idx="2"/>
          </p:nvPr>
        </p:nvSpPr>
        <p:spPr>
          <a:xfrm>
            <a:off x="485576" y="2348880"/>
            <a:ext cx="5248796" cy="4262264"/>
          </a:xfrm>
          <a:ln>
            <a:solidFill>
              <a:srgbClr val="0070C0"/>
            </a:solidFill>
          </a:ln>
        </p:spPr>
        <p:txBody>
          <a:bodyPr>
            <a:normAutofit fontScale="25000" lnSpcReduction="20000"/>
          </a:bodyPr>
          <a:lstStyle/>
          <a:p>
            <a:r>
              <a:rPr lang="es-ES" dirty="0" smtClean="0"/>
              <a:t>                                                                                       </a:t>
            </a:r>
          </a:p>
          <a:p>
            <a:endParaRPr lang="es-ES" sz="4300" b="1" dirty="0">
              <a:solidFill>
                <a:srgbClr val="0070C0"/>
              </a:solidFill>
            </a:endParaRPr>
          </a:p>
          <a:p>
            <a:r>
              <a:rPr lang="es-ES" sz="7300" b="1" dirty="0" smtClean="0">
                <a:solidFill>
                  <a:srgbClr val="0070C0"/>
                </a:solidFill>
              </a:rPr>
              <a:t>                                                          1.379</a:t>
            </a:r>
          </a:p>
          <a:p>
            <a:endParaRPr lang="es-ES" sz="2000" b="1" dirty="0">
              <a:solidFill>
                <a:srgbClr val="0070C0"/>
              </a:solidFill>
            </a:endParaRPr>
          </a:p>
          <a:p>
            <a:endParaRPr lang="es-ES" sz="2000" b="1" dirty="0" smtClean="0">
              <a:solidFill>
                <a:srgbClr val="0070C0"/>
              </a:solidFill>
            </a:endParaRPr>
          </a:p>
          <a:p>
            <a:r>
              <a:rPr lang="es-ES" sz="2000" b="1" dirty="0">
                <a:solidFill>
                  <a:srgbClr val="0070C0"/>
                </a:solidFill>
              </a:rPr>
              <a:t> </a:t>
            </a:r>
            <a:r>
              <a:rPr lang="es-ES" sz="2000" b="1" dirty="0" smtClean="0">
                <a:solidFill>
                  <a:srgbClr val="0070C0"/>
                </a:solidFill>
              </a:rPr>
              <a:t>                                                </a:t>
            </a:r>
          </a:p>
          <a:p>
            <a:endParaRPr lang="es-ES" sz="2000" b="1" dirty="0">
              <a:solidFill>
                <a:srgbClr val="0070C0"/>
              </a:solidFill>
            </a:endParaRPr>
          </a:p>
          <a:p>
            <a:endParaRPr lang="es-ES" sz="2000" b="1" dirty="0" smtClean="0">
              <a:solidFill>
                <a:srgbClr val="0070C0"/>
              </a:solidFill>
            </a:endParaRPr>
          </a:p>
          <a:p>
            <a:endParaRPr lang="es-ES" sz="2000" b="1" dirty="0">
              <a:solidFill>
                <a:srgbClr val="0070C0"/>
              </a:solidFill>
            </a:endParaRPr>
          </a:p>
          <a:p>
            <a:r>
              <a:rPr lang="es-ES" sz="7300" b="1" dirty="0" smtClean="0">
                <a:solidFill>
                  <a:srgbClr val="0070C0"/>
                </a:solidFill>
              </a:rPr>
              <a:t>                                         </a:t>
            </a:r>
          </a:p>
          <a:p>
            <a:endParaRPr lang="es-ES" sz="7300" b="1" dirty="0">
              <a:solidFill>
                <a:srgbClr val="0070C0"/>
              </a:solidFill>
            </a:endParaRPr>
          </a:p>
          <a:p>
            <a:r>
              <a:rPr lang="es-ES" sz="7300" b="1" dirty="0">
                <a:solidFill>
                  <a:srgbClr val="0070C0"/>
                </a:solidFill>
              </a:rPr>
              <a:t> </a:t>
            </a:r>
            <a:r>
              <a:rPr lang="es-ES" sz="7300" b="1" dirty="0" smtClean="0">
                <a:solidFill>
                  <a:srgbClr val="0070C0"/>
                </a:solidFill>
              </a:rPr>
              <a:t>                                                         2.830</a:t>
            </a:r>
          </a:p>
          <a:p>
            <a:endParaRPr lang="es-ES" sz="7300" b="1" dirty="0">
              <a:solidFill>
                <a:srgbClr val="0070C0"/>
              </a:solidFill>
            </a:endParaRPr>
          </a:p>
          <a:p>
            <a:endParaRPr lang="es-ES" sz="7300" b="1" dirty="0" smtClean="0">
              <a:solidFill>
                <a:srgbClr val="0070C0"/>
              </a:solidFill>
            </a:endParaRPr>
          </a:p>
          <a:p>
            <a:endParaRPr lang="es-ES" sz="7300" b="1" dirty="0" smtClean="0">
              <a:solidFill>
                <a:srgbClr val="0070C0"/>
              </a:solidFill>
            </a:endParaRPr>
          </a:p>
          <a:p>
            <a:endParaRPr lang="es-ES" sz="6000" b="1" dirty="0" smtClean="0">
              <a:solidFill>
                <a:srgbClr val="0070C0"/>
              </a:solidFill>
            </a:endParaRPr>
          </a:p>
          <a:p>
            <a:endParaRPr lang="es-ES" sz="2000" b="1" dirty="0" smtClean="0">
              <a:solidFill>
                <a:srgbClr val="0070C0"/>
              </a:solidFill>
            </a:endParaRPr>
          </a:p>
          <a:p>
            <a:endParaRPr lang="es-ES" sz="2000" b="1" dirty="0" smtClean="0">
              <a:solidFill>
                <a:srgbClr val="0070C0"/>
              </a:solidFill>
            </a:endParaRPr>
          </a:p>
          <a:p>
            <a:r>
              <a:rPr lang="es-ES" sz="2000" b="1" dirty="0" smtClean="0">
                <a:solidFill>
                  <a:srgbClr val="0070C0"/>
                </a:solidFill>
              </a:rPr>
              <a:t>                                                    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34BC-6629-4694-B01C-142519DC532C}" type="datetime3">
              <a:rPr lang="en-US" smtClean="0"/>
              <a:t>12 June 2017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15</a:t>
            </a:fld>
            <a:endParaRPr lang="es-ES"/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3" y="2564904"/>
            <a:ext cx="1624923" cy="1080120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3" y="4293096"/>
            <a:ext cx="1624924" cy="1080120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650" y="97970"/>
            <a:ext cx="1364476" cy="103155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760" y="159539"/>
            <a:ext cx="1578358" cy="90841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3" y="178912"/>
            <a:ext cx="1582679" cy="952500"/>
          </a:xfrm>
          <a:prstGeom prst="rect">
            <a:avLst/>
          </a:prstGeom>
        </p:spPr>
      </p:pic>
      <p:pic>
        <p:nvPicPr>
          <p:cNvPr id="16386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898" y="159539"/>
            <a:ext cx="990600" cy="88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8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1" y="1988840"/>
            <a:ext cx="9709721" cy="936104"/>
          </a:xfrm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sz="6600" b="1" dirty="0" smtClean="0">
                <a:solidFill>
                  <a:srgbClr val="0070C0"/>
                </a:solidFill>
              </a:rPr>
              <a:t>PRESUPUESTO 2017</a:t>
            </a:r>
            <a:endParaRPr lang="es-ES" sz="6600" b="1" dirty="0">
              <a:solidFill>
                <a:srgbClr val="0070C0"/>
              </a:solidFill>
            </a:endParaRPr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371" y="3180011"/>
            <a:ext cx="3956858" cy="2985293"/>
          </a:xfrm>
        </p:spPr>
      </p:pic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F3FF-E656-47C0-84AD-962743B3B642}" type="datetime3">
              <a:rPr lang="en-US" smtClean="0"/>
              <a:t>12 June 2017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16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11" y="407356"/>
            <a:ext cx="1582679" cy="9525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031" y="451649"/>
            <a:ext cx="1578358" cy="90841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52" y="422245"/>
            <a:ext cx="1364476" cy="1031553"/>
          </a:xfrm>
          <a:prstGeom prst="rect">
            <a:avLst/>
          </a:prstGeom>
        </p:spPr>
      </p:pic>
      <p:pic>
        <p:nvPicPr>
          <p:cNvPr id="17410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371" y="390080"/>
            <a:ext cx="990600" cy="103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59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0072" y="1831516"/>
            <a:ext cx="9190804" cy="902568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PRESUPUESTO DEL EJERCICIO DEL 2017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9205662" cy="2897088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70C0"/>
                </a:solidFill>
              </a:rPr>
              <a:t>  INGRESOS                  262.837.-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  GASTOS                      240.530-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b="1" dirty="0" smtClean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70C0"/>
                </a:solidFill>
              </a:rPr>
              <a:t>RESULTADO                 </a:t>
            </a:r>
            <a:r>
              <a:rPr lang="en-US" sz="3600" b="1" dirty="0" smtClean="0">
                <a:solidFill>
                  <a:srgbClr val="0070C0"/>
                </a:solidFill>
              </a:rPr>
              <a:t>22.037.-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33D7-962A-4ABE-9B81-373FEEA4199E}" type="datetime3">
              <a:rPr lang="en-US" smtClean="0"/>
              <a:t>12 June 2017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17</a:t>
            </a:fld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00" y="440832"/>
            <a:ext cx="1408093" cy="115212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95" y="401903"/>
            <a:ext cx="1582679" cy="9525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689" y="445987"/>
            <a:ext cx="1578358" cy="908416"/>
          </a:xfrm>
          <a:prstGeom prst="rect">
            <a:avLst/>
          </a:prstGeom>
        </p:spPr>
      </p:pic>
      <p:pic>
        <p:nvPicPr>
          <p:cNvPr id="18434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180" y="497147"/>
            <a:ext cx="990600" cy="103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09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0072" y="1831516"/>
            <a:ext cx="9190804" cy="902568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DIFERENCIA PARTIDAS PRINCIPALES 2017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80072" y="2996131"/>
            <a:ext cx="9190804" cy="2897088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</a:rPr>
              <a:t>GASTOS         :    +5.000.- E.F.F.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VIAJES EFF    :     +2500.-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</a:rPr>
              <a:t>CUOTA CONSEJO MUNDIAL :1000.-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 algn="ctr"/>
            <a:endParaRPr lang="en-US" sz="3200" b="1" dirty="0"/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16B0-AB41-40F5-BFF5-E68DDFD0ED2D}" type="datetime3">
              <a:rPr lang="en-US" smtClean="0"/>
              <a:t>12 June 2017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18</a:t>
            </a:fld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713" y="283997"/>
            <a:ext cx="1206699" cy="109255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82" y="260648"/>
            <a:ext cx="1582679" cy="9525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12" y="336822"/>
            <a:ext cx="1560512" cy="908416"/>
          </a:xfrm>
          <a:prstGeom prst="rect">
            <a:avLst/>
          </a:prstGeom>
        </p:spPr>
      </p:pic>
      <p:pic>
        <p:nvPicPr>
          <p:cNvPr id="19458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761" y="260648"/>
            <a:ext cx="990600" cy="103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76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5820" y="1412776"/>
            <a:ext cx="10153128" cy="644624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srgbClr val="0070C0"/>
                </a:solidFill>
              </a:rPr>
              <a:t>ACCIONES PREVISTAS 2017</a:t>
            </a:r>
            <a:endParaRPr lang="es-ES" sz="4000" b="1" dirty="0">
              <a:solidFill>
                <a:srgbClr val="0070C0"/>
              </a:solidFill>
            </a:endParaRPr>
          </a:p>
        </p:txBody>
      </p:sp>
      <p:pic>
        <p:nvPicPr>
          <p:cNvPr id="11" name="Marcador de contenido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44" y="2492896"/>
            <a:ext cx="5038725" cy="3863455"/>
          </a:xfrm>
          <a:ln>
            <a:solidFill>
              <a:srgbClr val="0070C0"/>
            </a:solidFill>
          </a:ln>
        </p:spPr>
      </p:pic>
      <p:sp>
        <p:nvSpPr>
          <p:cNvPr id="10" name="Marcador de texto 9"/>
          <p:cNvSpPr>
            <a:spLocks noGrp="1"/>
          </p:cNvSpPr>
          <p:nvPr>
            <p:ph type="body" sz="half" idx="2"/>
          </p:nvPr>
        </p:nvSpPr>
        <p:spPr>
          <a:xfrm>
            <a:off x="333772" y="2492896"/>
            <a:ext cx="5204918" cy="3907532"/>
          </a:xfrm>
          <a:ln>
            <a:solidFill>
              <a:srgbClr val="0070C0"/>
            </a:solidFill>
          </a:ln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70C0"/>
                </a:solidFill>
              </a:rPr>
              <a:t>SIGUIENDO DESAYUNOS DE TRABAJO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70C0"/>
                </a:solidFill>
              </a:rPr>
              <a:t>AVANZAR SERVICIOS WEB CANAL YOUTUBE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70C0"/>
                </a:solidFill>
              </a:rPr>
              <a:t>BREVE VIDEO DE LOS DESAYUNOS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70C0"/>
                </a:solidFill>
              </a:rPr>
              <a:t>GRABACION EN DIRECTO PRESENTACION A.E.F. --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70C0"/>
                </a:solidFill>
              </a:rPr>
              <a:t> AÑADIR ESTUDIO SOBRE COMPORTAMIENTO    DE LAS MARCAS EN REDES SOCIALES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70C0"/>
                </a:solidFill>
              </a:rPr>
              <a:t>PUBLICACION ESTUDIOS NACIONAL E INTERNACIONALA.E.F. EN PAPEL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70C0"/>
                </a:solidFill>
              </a:rPr>
              <a:t>EL CAFÉ DE LA A.E.F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70C0"/>
                </a:solidFill>
              </a:rPr>
              <a:t>ALCANZAR LOS 200 SOCIOS EN LA AEF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70C0"/>
                </a:solidFill>
              </a:rPr>
              <a:t>ALCANZAR LOS 126 FRANQUICIADORES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70C0"/>
                </a:solidFill>
              </a:rPr>
              <a:t>CELEBRACION BFW 2017 ESPAÑA OCTUBRE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70C0"/>
                </a:solidFill>
              </a:rPr>
              <a:t>CELEBRACION REUNION EFF EN ESPAÑA(MADRID)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70C0"/>
                </a:solidFill>
              </a:rPr>
              <a:t>MIEMBRO BOARD  E.F.F.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70C0"/>
                </a:solidFill>
              </a:rPr>
              <a:t>CONGRESO FRANQUICIADORES BANCO SABADELL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70C0"/>
                </a:solidFill>
              </a:rPr>
              <a:t>FINAL MUNDIAL BFW EN FLORENCIA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52109-E2D7-46E6-B9C8-3E5F873F5683}" type="datetime3">
              <a:rPr lang="en-US" smtClean="0"/>
              <a:t>12 June 2017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19</a:t>
            </a:fld>
            <a:endParaRPr lang="es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773" y="247134"/>
            <a:ext cx="1364476" cy="103155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08" y="285425"/>
            <a:ext cx="1582679" cy="9525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852" y="314625"/>
            <a:ext cx="1578358" cy="908416"/>
          </a:xfrm>
          <a:prstGeom prst="rect">
            <a:avLst/>
          </a:prstGeom>
        </p:spPr>
      </p:pic>
      <p:pic>
        <p:nvPicPr>
          <p:cNvPr id="20482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090" y="245172"/>
            <a:ext cx="990600" cy="103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21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0072" y="1831516"/>
            <a:ext cx="9190804" cy="902568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RESULTADOS DEL EJERCICIO DEL 2016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9205662" cy="2897088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70C0"/>
                </a:solidFill>
              </a:rPr>
              <a:t>  INGRESOS                  292.525.85-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  GASTOS                      261.369.37 -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b="1" dirty="0" smtClean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70C0"/>
                </a:solidFill>
              </a:rPr>
              <a:t>RESULTADO                 </a:t>
            </a:r>
            <a:r>
              <a:rPr lang="en-US" sz="3600" b="1" dirty="0" smtClean="0">
                <a:solidFill>
                  <a:srgbClr val="0070C0"/>
                </a:solidFill>
              </a:rPr>
              <a:t>31.156,48-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B64F-4186-4836-9F1F-190344BEE9AA}" type="datetime3">
              <a:rPr lang="en-US" smtClean="0"/>
              <a:t>12 June 2017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2</a:t>
            </a:fld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580" y="230287"/>
            <a:ext cx="1622664" cy="115212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222229"/>
            <a:ext cx="1582679" cy="9525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40" y="388030"/>
            <a:ext cx="1578358" cy="908416"/>
          </a:xfrm>
          <a:prstGeom prst="rect">
            <a:avLst/>
          </a:prstGeom>
        </p:spPr>
      </p:pic>
      <p:pic>
        <p:nvPicPr>
          <p:cNvPr id="3074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838" y="222228"/>
            <a:ext cx="990600" cy="112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17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5900" y="1628800"/>
            <a:ext cx="8266113" cy="720080"/>
          </a:xfrm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EVOLUCION DE SOCIOS UP DATE2017</a:t>
            </a:r>
            <a:endParaRPr lang="es-ES" b="1" dirty="0">
              <a:solidFill>
                <a:srgbClr val="0070C0"/>
              </a:solidFill>
            </a:endParaRPr>
          </a:p>
        </p:txBody>
      </p:sp>
      <p:graphicFrame>
        <p:nvGraphicFramePr>
          <p:cNvPr id="27" name="Marcador de contenido 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9510966"/>
              </p:ext>
            </p:extLst>
          </p:nvPr>
        </p:nvGraphicFramePr>
        <p:xfrm>
          <a:off x="1065213" y="2492896"/>
          <a:ext cx="8686800" cy="3662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A801-A947-4BE4-B8D5-7AE2CEE675B0}" type="datetime3">
              <a:rPr lang="en-US" smtClean="0"/>
              <a:t>12 June 2017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20</a:t>
            </a:fld>
            <a:endParaRPr lang="es-ES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60" y="287968"/>
            <a:ext cx="1364476" cy="103155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342776"/>
            <a:ext cx="1582679" cy="9525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772" y="380701"/>
            <a:ext cx="1578358" cy="908416"/>
          </a:xfrm>
          <a:prstGeom prst="rect">
            <a:avLst/>
          </a:prstGeom>
        </p:spPr>
      </p:pic>
      <p:pic>
        <p:nvPicPr>
          <p:cNvPr id="23554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710" y="325497"/>
            <a:ext cx="990600" cy="102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77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1844" y="1828800"/>
            <a:ext cx="9804449" cy="720080"/>
          </a:xfrm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rgbClr val="0070C0"/>
                </a:solidFill>
              </a:rPr>
              <a:t>UP DATE EVOLUCION DE SOCIOS FRANQUICIADORES</a:t>
            </a:r>
            <a:endParaRPr lang="es-ES" b="1" dirty="0">
              <a:solidFill>
                <a:srgbClr val="0070C0"/>
              </a:solidFill>
            </a:endParaRPr>
          </a:p>
        </p:txBody>
      </p:sp>
      <p:graphicFrame>
        <p:nvGraphicFramePr>
          <p:cNvPr id="27" name="Marcador de contenido 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5632414"/>
              </p:ext>
            </p:extLst>
          </p:nvPr>
        </p:nvGraphicFramePr>
        <p:xfrm>
          <a:off x="980006" y="2767670"/>
          <a:ext cx="9791211" cy="3374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D7F3B-31E9-4A0B-8E81-5ADDEB6B9AD7}" type="datetime3">
              <a:rPr lang="en-US" smtClean="0"/>
              <a:t>12 June 2017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21</a:t>
            </a:fld>
            <a:endParaRPr lang="es-ES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936" y="293129"/>
            <a:ext cx="1364476" cy="103155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332656"/>
            <a:ext cx="1582679" cy="9525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592" y="328761"/>
            <a:ext cx="1578358" cy="908416"/>
          </a:xfrm>
          <a:prstGeom prst="rect">
            <a:avLst/>
          </a:prstGeom>
        </p:spPr>
      </p:pic>
      <p:pic>
        <p:nvPicPr>
          <p:cNvPr id="24578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303" y="332656"/>
            <a:ext cx="990600" cy="103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57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837982" y="1340767"/>
            <a:ext cx="10512862" cy="576065"/>
          </a:xfrm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EVENTOS CON PARTICIPACION DE LA A.E.F  JUNIO</a:t>
            </a:r>
            <a:endParaRPr lang="es-ES" dirty="0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21FE-E0F6-4161-8053-32F63B003004}" type="datetime3">
              <a:rPr lang="en-US" smtClean="0"/>
              <a:t>12 June 2017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22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043" y="1916832"/>
            <a:ext cx="6051471" cy="443951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82" y="188640"/>
            <a:ext cx="1582679" cy="952500"/>
          </a:xfrm>
          <a:prstGeom prst="rect">
            <a:avLst/>
          </a:prstGeom>
        </p:spPr>
      </p:pic>
      <p:pic>
        <p:nvPicPr>
          <p:cNvPr id="7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793" y="190857"/>
            <a:ext cx="1338560" cy="103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039" y="188640"/>
            <a:ext cx="1364476" cy="9525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596" y="188640"/>
            <a:ext cx="1578358" cy="90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8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65212" y="1268760"/>
            <a:ext cx="9349679" cy="788640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s-ES" sz="2400" dirty="0" smtClean="0"/>
              <a:t>                                     </a:t>
            </a:r>
            <a:r>
              <a:rPr lang="es-ES" sz="4000" b="1" dirty="0" smtClean="0">
                <a:solidFill>
                  <a:srgbClr val="0070C0"/>
                </a:solidFill>
              </a:rPr>
              <a:t>MODERNIZACION WEB</a:t>
            </a:r>
            <a:endParaRPr lang="es-ES" sz="2400" b="1" dirty="0">
              <a:solidFill>
                <a:srgbClr val="0070C0"/>
              </a:solidFill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27" y="2636912"/>
            <a:ext cx="5200958" cy="3382888"/>
          </a:xfrm>
          <a:ln>
            <a:solidFill>
              <a:srgbClr val="00B0F0"/>
            </a:solidFill>
          </a:ln>
        </p:spPr>
      </p:pic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189756" y="2636912"/>
            <a:ext cx="5400600" cy="3382888"/>
          </a:xfrm>
          <a:ln>
            <a:solidFill>
              <a:srgbClr val="0070C0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es-ES" sz="2400" b="1" dirty="0" smtClean="0">
                <a:solidFill>
                  <a:srgbClr val="0070C0"/>
                </a:solidFill>
              </a:rPr>
              <a:t>FUNDAMENTALMENTE EN TRES EJES</a:t>
            </a:r>
          </a:p>
          <a:p>
            <a:pPr algn="ctr"/>
            <a:endParaRPr lang="es-ES" sz="2400" b="1" dirty="0">
              <a:solidFill>
                <a:srgbClr val="0070C0"/>
              </a:solidFill>
            </a:endParaRPr>
          </a:p>
          <a:p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70C0"/>
                </a:solidFill>
              </a:rPr>
              <a:t>ADAPTACION A TODOS LOS FORMATOS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70C0"/>
                </a:solidFill>
              </a:rPr>
              <a:t>APP DE LA A.E.F.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70C0"/>
                </a:solidFill>
              </a:rPr>
              <a:t>ACTUALIZACION DIARIA DE LA A.E.F.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70C0"/>
                </a:solidFill>
              </a:rPr>
              <a:t>DIA A DIA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70C0"/>
                </a:solidFill>
              </a:rPr>
              <a:t>CANAL YOU TUBE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70C0"/>
                </a:solidFill>
              </a:rPr>
              <a:t>LINKEDLN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70C0"/>
                </a:solidFill>
              </a:rPr>
              <a:t>POSICIONAMIENTO DE LA MISMA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70C0"/>
                </a:solidFill>
              </a:rPr>
              <a:t>IDIOMAS  (EN ESTOS MOMENTOS LOS ESTUDIOS)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7C98-EFDF-47B5-9CBE-AE5EA5B7845F}" type="datetime3">
              <a:rPr lang="en-US" smtClean="0"/>
              <a:t>12 June 2017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23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23" y="111729"/>
            <a:ext cx="1582679" cy="9525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712" y="191703"/>
            <a:ext cx="1578358" cy="90841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05" y="117498"/>
            <a:ext cx="1364476" cy="1031553"/>
          </a:xfrm>
          <a:prstGeom prst="rect">
            <a:avLst/>
          </a:prstGeom>
        </p:spPr>
      </p:pic>
      <p:pic>
        <p:nvPicPr>
          <p:cNvPr id="25602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816" y="85429"/>
            <a:ext cx="990600" cy="103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21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5780" y="1801723"/>
            <a:ext cx="11305256" cy="720080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0070C0"/>
                </a:solidFill>
              </a:rPr>
              <a:t>EVOLUCION DE FOLOWERS UP DATE  JUNIO 2017 FACEBOOK</a:t>
            </a:r>
            <a:endParaRPr lang="es-ES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27" name="Marcador de contenido 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33049"/>
              </p:ext>
            </p:extLst>
          </p:nvPr>
        </p:nvGraphicFramePr>
        <p:xfrm>
          <a:off x="1125860" y="2420888"/>
          <a:ext cx="868680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52BE-5A0A-4D52-B694-29C9BE6A1472}" type="datetime3">
              <a:rPr lang="en-US" smtClean="0"/>
              <a:t>12 June 2017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24</a:t>
            </a:fld>
            <a:endParaRPr lang="es-ES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289" y="284084"/>
            <a:ext cx="1364476" cy="103155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8" y="340915"/>
            <a:ext cx="1440160" cy="9525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013" y="284084"/>
            <a:ext cx="1578358" cy="908416"/>
          </a:xfrm>
          <a:prstGeom prst="rect">
            <a:avLst/>
          </a:prstGeom>
        </p:spPr>
      </p:pic>
      <p:pic>
        <p:nvPicPr>
          <p:cNvPr id="12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355" y="285597"/>
            <a:ext cx="1410566" cy="103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13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5780" y="1801723"/>
            <a:ext cx="11305256" cy="720080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0070C0"/>
                </a:solidFill>
              </a:rPr>
              <a:t>EVOLUCION DE FOLOWERS UP DATE  JUNIO 2017 TWITTER</a:t>
            </a:r>
            <a:endParaRPr lang="es-ES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27" name="Marcador de contenido 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490383"/>
              </p:ext>
            </p:extLst>
          </p:nvPr>
        </p:nvGraphicFramePr>
        <p:xfrm>
          <a:off x="1125860" y="2420888"/>
          <a:ext cx="868680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52BE-5A0A-4D52-B694-29C9BE6A1472}" type="datetime3">
              <a:rPr lang="en-US" smtClean="0"/>
              <a:t>12 June 2017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25</a:t>
            </a:fld>
            <a:endParaRPr lang="es-ES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289" y="284084"/>
            <a:ext cx="1364476" cy="103155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8" y="340915"/>
            <a:ext cx="1440160" cy="9525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013" y="284084"/>
            <a:ext cx="1578358" cy="908416"/>
          </a:xfrm>
          <a:prstGeom prst="rect">
            <a:avLst/>
          </a:prstGeom>
        </p:spPr>
      </p:pic>
      <p:pic>
        <p:nvPicPr>
          <p:cNvPr id="12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355" y="285597"/>
            <a:ext cx="1410566" cy="103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25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157" y="1600200"/>
            <a:ext cx="8594429" cy="228600"/>
          </a:xfrm>
        </p:spPr>
        <p:txBody>
          <a:bodyPr>
            <a:noAutofit/>
          </a:bodyPr>
          <a:lstStyle/>
          <a:p>
            <a:pPr algn="ctr"/>
            <a:r>
              <a:rPr lang="es-ES" sz="3200" b="1" u="sng" dirty="0" smtClean="0">
                <a:solidFill>
                  <a:srgbClr val="00B0F0"/>
                </a:solidFill>
              </a:rPr>
              <a:t>LA AEF EN REDES SOCIALES</a:t>
            </a:r>
            <a:endParaRPr lang="es-ES" sz="3200" b="1" u="sng" dirty="0">
              <a:solidFill>
                <a:srgbClr val="00B0F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157" y="1723152"/>
            <a:ext cx="8594429" cy="460144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ES" dirty="0" smtClean="0"/>
              <a:t>               </a:t>
            </a:r>
            <a:endParaRPr lang="es-ES" dirty="0"/>
          </a:p>
          <a:p>
            <a:r>
              <a:rPr lang="es-ES" dirty="0" smtClean="0">
                <a:solidFill>
                  <a:srgbClr val="00B0F0"/>
                </a:solidFill>
              </a:rPr>
              <a:t>Facebook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 smtClean="0">
              <a:solidFill>
                <a:srgbClr val="00B0F0"/>
              </a:solidFill>
            </a:endParaRPr>
          </a:p>
          <a:p>
            <a:r>
              <a:rPr lang="es-ES" dirty="0" smtClean="0">
                <a:solidFill>
                  <a:srgbClr val="00B0F0"/>
                </a:solidFill>
              </a:rPr>
              <a:t>Twitter</a:t>
            </a:r>
            <a:r>
              <a:rPr lang="es-ES" dirty="0" smtClean="0"/>
              <a:t>   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 smtClean="0">
              <a:solidFill>
                <a:srgbClr val="00B0F0"/>
              </a:solidFill>
            </a:endParaRPr>
          </a:p>
          <a:p>
            <a:endParaRPr lang="es-ES" dirty="0" smtClean="0">
              <a:solidFill>
                <a:srgbClr val="00B0F0"/>
              </a:solidFill>
            </a:endParaRPr>
          </a:p>
          <a:p>
            <a:r>
              <a:rPr lang="es-ES" dirty="0" smtClean="0">
                <a:solidFill>
                  <a:srgbClr val="00B0F0"/>
                </a:solidFill>
              </a:rPr>
              <a:t>LinkedIn: Observatorio de la Franquicia en España.</a:t>
            </a:r>
          </a:p>
          <a:p>
            <a:endParaRPr lang="es-ES" dirty="0" smtClean="0">
              <a:solidFill>
                <a:srgbClr val="00B0F0"/>
              </a:solidFill>
            </a:endParaRPr>
          </a:p>
          <a:p>
            <a:r>
              <a:rPr lang="es-ES" dirty="0" smtClean="0">
                <a:solidFill>
                  <a:srgbClr val="00B0F0"/>
                </a:solidFill>
              </a:rPr>
              <a:t>YouTube: </a:t>
            </a:r>
            <a:r>
              <a:rPr lang="es-ES" u="sng" dirty="0" smtClean="0">
                <a:solidFill>
                  <a:srgbClr val="00B0F0"/>
                </a:solidFill>
                <a:hlinkClick r:id="rId2"/>
              </a:rPr>
              <a:t>https</a:t>
            </a:r>
            <a:r>
              <a:rPr lang="es-ES" u="sng" dirty="0">
                <a:solidFill>
                  <a:srgbClr val="00B0F0"/>
                </a:solidFill>
                <a:hlinkClick r:id="rId2"/>
              </a:rPr>
              <a:t>://www.youtube.com/channel/UCQngMAbcRQKJP7NOGnMrX0w</a:t>
            </a:r>
            <a:r>
              <a:rPr lang="es-ES" dirty="0" smtClean="0">
                <a:solidFill>
                  <a:srgbClr val="00B0F0"/>
                </a:solidFill>
                <a:hlinkClick r:id="rId2"/>
              </a:rPr>
              <a:t> </a:t>
            </a:r>
            <a:endParaRPr lang="es-ES" dirty="0" smtClean="0">
              <a:solidFill>
                <a:srgbClr val="00B0F0"/>
              </a:solidFill>
            </a:endParaRPr>
          </a:p>
          <a:p>
            <a:endParaRPr lang="es-ES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164236"/>
              </p:ext>
            </p:extLst>
          </p:nvPr>
        </p:nvGraphicFramePr>
        <p:xfrm>
          <a:off x="2206721" y="2172587"/>
          <a:ext cx="7578674" cy="731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1794"/>
                <a:gridCol w="2591794"/>
                <a:gridCol w="2395086"/>
              </a:tblGrid>
              <a:tr h="365538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solidFill>
                            <a:schemeClr val="bg1"/>
                          </a:solidFill>
                        </a:rPr>
                        <a:t>Junio 2016</a:t>
                      </a:r>
                      <a:endParaRPr lang="es-E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solidFill>
                            <a:schemeClr val="bg1"/>
                          </a:solidFill>
                        </a:rPr>
                        <a:t>Junio 2017</a:t>
                      </a:r>
                      <a:endParaRPr lang="es-E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solidFill>
                            <a:schemeClr val="bg1"/>
                          </a:solidFill>
                        </a:rPr>
                        <a:t>Incremento</a:t>
                      </a:r>
                      <a:endParaRPr lang="es-E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16" marR="91416" marT="45708" marB="45708"/>
                </a:tc>
              </a:tr>
              <a:tr h="365538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solidFill>
                            <a:srgbClr val="00B0F0"/>
                          </a:solidFill>
                        </a:rPr>
                        <a:t>1.177 seguidores</a:t>
                      </a:r>
                      <a:endParaRPr lang="es-ES" sz="1800" dirty="0">
                        <a:solidFill>
                          <a:srgbClr val="00B0F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solidFill>
                            <a:srgbClr val="00B0F0"/>
                          </a:solidFill>
                        </a:rPr>
                        <a:t>1.553 seguidores</a:t>
                      </a:r>
                      <a:endParaRPr lang="es-ES" sz="1800" dirty="0">
                        <a:solidFill>
                          <a:srgbClr val="00B0F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solidFill>
                            <a:srgbClr val="00B0F0"/>
                          </a:solidFill>
                        </a:rPr>
                        <a:t>+ 376 seguidores</a:t>
                      </a:r>
                      <a:endParaRPr lang="es-ES" sz="1800" dirty="0">
                        <a:solidFill>
                          <a:srgbClr val="00B0F0"/>
                        </a:solidFill>
                      </a:endParaRPr>
                    </a:p>
                  </a:txBody>
                  <a:tcPr marL="91416" marR="91416" marT="45708" marB="45708"/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790812"/>
              </p:ext>
            </p:extLst>
          </p:nvPr>
        </p:nvGraphicFramePr>
        <p:xfrm>
          <a:off x="2250354" y="3424231"/>
          <a:ext cx="7560791" cy="741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627"/>
                <a:gridCol w="2708627"/>
                <a:gridCol w="2143537"/>
              </a:tblGrid>
              <a:tr h="370743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solidFill>
                            <a:schemeClr val="bg1"/>
                          </a:solidFill>
                        </a:rPr>
                        <a:t>Junio 2016</a:t>
                      </a:r>
                      <a:endParaRPr lang="es-E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solidFill>
                            <a:schemeClr val="bg1"/>
                          </a:solidFill>
                        </a:rPr>
                        <a:t>Junio 2017</a:t>
                      </a:r>
                      <a:endParaRPr lang="es-E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solidFill>
                            <a:schemeClr val="bg1"/>
                          </a:solidFill>
                        </a:rPr>
                        <a:t>Incremento</a:t>
                      </a:r>
                      <a:endParaRPr lang="es-E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16" marR="91416" marT="45708" marB="45708"/>
                </a:tc>
              </a:tr>
              <a:tr h="370743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solidFill>
                            <a:srgbClr val="00B0F0"/>
                          </a:solidFill>
                        </a:rPr>
                        <a:t>2.577 seguidores</a:t>
                      </a:r>
                      <a:endParaRPr lang="es-ES" sz="1800" dirty="0">
                        <a:solidFill>
                          <a:srgbClr val="00B0F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solidFill>
                            <a:srgbClr val="00B0F0"/>
                          </a:solidFill>
                        </a:rPr>
                        <a:t>2.994 seguidores</a:t>
                      </a:r>
                      <a:endParaRPr lang="es-ES" sz="1800" dirty="0">
                        <a:solidFill>
                          <a:srgbClr val="00B0F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>
                          <a:solidFill>
                            <a:srgbClr val="00B0F0"/>
                          </a:solidFill>
                        </a:rPr>
                        <a:t>+ 417 seguidores</a:t>
                      </a:r>
                      <a:endParaRPr lang="es-ES" sz="1800" dirty="0">
                        <a:solidFill>
                          <a:srgbClr val="00B0F0"/>
                        </a:solidFill>
                      </a:endParaRPr>
                    </a:p>
                  </a:txBody>
                  <a:tcPr marL="91416" marR="91416" marT="45708" marB="45708"/>
                </a:tc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13" y="312848"/>
            <a:ext cx="1440160" cy="952500"/>
          </a:xfrm>
          <a:prstGeom prst="rect">
            <a:avLst/>
          </a:prstGeom>
        </p:spPr>
      </p:pic>
      <p:pic>
        <p:nvPicPr>
          <p:cNvPr id="9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876" y="312848"/>
            <a:ext cx="1177252" cy="101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40" y="296639"/>
            <a:ext cx="1364476" cy="103155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246" y="304743"/>
            <a:ext cx="1578358" cy="90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8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837982" y="1630413"/>
            <a:ext cx="10305065" cy="844661"/>
          </a:xfrm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algn="ctr" defTabSz="914400">
              <a:spcBef>
                <a:spcPts val="0"/>
              </a:spcBef>
              <a:buNone/>
            </a:pPr>
            <a:r>
              <a:rPr lang="es-ES" sz="4400" dirty="0" smtClean="0">
                <a:solidFill>
                  <a:srgbClr val="00AEEF"/>
                </a:solidFill>
                <a:latin typeface="Franklin Gothic Medium"/>
              </a:rPr>
              <a:t>AVANCE </a:t>
            </a:r>
            <a:r>
              <a:rPr lang="es-ES" sz="4400" i="0" dirty="0" smtClean="0">
                <a:solidFill>
                  <a:srgbClr val="00AEEF"/>
                </a:solidFill>
                <a:latin typeface="Franklin Gothic Medium"/>
                <a:ea typeface="+mj-ea"/>
                <a:cs typeface="+mj-cs"/>
              </a:rPr>
              <a:t>INDICES COMUNICACIÓN DEL 2017</a:t>
            </a:r>
            <a:br>
              <a:rPr lang="es-ES" sz="4400" i="0" dirty="0" smtClean="0">
                <a:solidFill>
                  <a:srgbClr val="00AEEF"/>
                </a:solidFill>
                <a:latin typeface="Franklin Gothic Medium"/>
                <a:ea typeface="+mj-ea"/>
                <a:cs typeface="+mj-cs"/>
              </a:rPr>
            </a:br>
            <a:r>
              <a:rPr lang="es-ES" sz="2200" dirty="0" smtClean="0">
                <a:solidFill>
                  <a:srgbClr val="00AEEF"/>
                </a:solidFill>
                <a:latin typeface="Franklin Gothic Medium"/>
              </a:rPr>
              <a:t>ENERO VS JUNIO</a:t>
            </a:r>
            <a:endParaRPr lang="es-ES" sz="2200" i="0" dirty="0">
              <a:solidFill>
                <a:srgbClr val="00AEEF"/>
              </a:solidFill>
              <a:latin typeface="Franklin Gothic Medium"/>
            </a:endParaRP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7DC7-4B7C-47A2-A434-3A4614E82A35}" type="datetime3">
              <a:rPr lang="en-US" smtClean="0"/>
              <a:t>12 June 2017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27</a:t>
            </a:fld>
            <a:endParaRPr lang="es-ES"/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4294967295"/>
          </p:nvPr>
        </p:nvSpPr>
        <p:spPr>
          <a:xfrm>
            <a:off x="861164" y="2514600"/>
            <a:ext cx="5832648" cy="3600450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endParaRPr lang="es-ES" b="1" dirty="0" smtClean="0">
              <a:solidFill>
                <a:srgbClr val="0070C0"/>
              </a:solidFill>
            </a:endParaRPr>
          </a:p>
          <a:p>
            <a:endParaRPr lang="es-ES" b="1" dirty="0">
              <a:solidFill>
                <a:srgbClr val="0070C0"/>
              </a:solidFill>
            </a:endParaRPr>
          </a:p>
          <a:p>
            <a:r>
              <a:rPr lang="es-ES" sz="2000" b="1" dirty="0" smtClean="0">
                <a:solidFill>
                  <a:srgbClr val="0070C0"/>
                </a:solidFill>
              </a:rPr>
              <a:t>RUEDAS DE PRENSA                                           4</a:t>
            </a:r>
            <a:endParaRPr lang="es-ES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ES" sz="2000" b="1" dirty="0" smtClean="0">
              <a:solidFill>
                <a:srgbClr val="0070C0"/>
              </a:solidFill>
            </a:endParaRPr>
          </a:p>
          <a:p>
            <a:endParaRPr lang="es-ES" sz="2000" b="1" dirty="0">
              <a:solidFill>
                <a:srgbClr val="0070C0"/>
              </a:solidFill>
            </a:endParaRPr>
          </a:p>
          <a:p>
            <a:r>
              <a:rPr lang="es-ES" sz="2000" b="1" dirty="0" smtClean="0">
                <a:solidFill>
                  <a:srgbClr val="0070C0"/>
                </a:solidFill>
              </a:rPr>
              <a:t>NOTICIAS AEF PUBLICADAS EN PRENSA     634</a:t>
            </a:r>
            <a:endParaRPr lang="es-ES" sz="2000" b="1" dirty="0">
              <a:solidFill>
                <a:srgbClr val="0070C0"/>
              </a:solidFill>
            </a:endParaRPr>
          </a:p>
          <a:p>
            <a:endParaRPr lang="es-ES" b="1" dirty="0" smtClean="0">
              <a:solidFill>
                <a:srgbClr val="0070C0"/>
              </a:solidFill>
            </a:endParaRPr>
          </a:p>
          <a:p>
            <a:endParaRPr lang="es-ES" b="1" dirty="0">
              <a:solidFill>
                <a:srgbClr val="0070C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416" y="2514600"/>
            <a:ext cx="4176464" cy="36004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00" y="300836"/>
            <a:ext cx="1364476" cy="103155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340363"/>
            <a:ext cx="1582679" cy="9525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04" y="320208"/>
            <a:ext cx="1578358" cy="908416"/>
          </a:xfrm>
          <a:prstGeom prst="rect">
            <a:avLst/>
          </a:prstGeom>
        </p:spPr>
      </p:pic>
      <p:pic>
        <p:nvPicPr>
          <p:cNvPr id="11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901" y="340363"/>
            <a:ext cx="990600" cy="103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67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17217" y="1343892"/>
            <a:ext cx="10333779" cy="534482"/>
          </a:xfrm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 smtClean="0"/>
              <a:t>               </a:t>
            </a:r>
            <a:r>
              <a:rPr lang="es-ES" sz="4400" b="1" dirty="0" smtClean="0">
                <a:solidFill>
                  <a:srgbClr val="00B0F0"/>
                </a:solidFill>
              </a:rPr>
              <a:t>REDES SOCIALES A.E.F.</a:t>
            </a:r>
            <a:endParaRPr lang="es-ES" sz="4400" b="1" dirty="0">
              <a:solidFill>
                <a:srgbClr val="00B0F0"/>
              </a:solidFill>
            </a:endParaRPr>
          </a:p>
        </p:txBody>
      </p:sp>
      <p:sp>
        <p:nvSpPr>
          <p:cNvPr id="9" name="Marcador de texto 8"/>
          <p:cNvSpPr>
            <a:spLocks noGrp="1"/>
          </p:cNvSpPr>
          <p:nvPr>
            <p:ph type="body" idx="1"/>
          </p:nvPr>
        </p:nvSpPr>
        <p:spPr>
          <a:xfrm>
            <a:off x="1041214" y="1890398"/>
            <a:ext cx="10309781" cy="4634946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endParaRPr lang="es-ES" sz="2000" b="1" dirty="0" smtClean="0">
              <a:solidFill>
                <a:srgbClr val="0070C0"/>
              </a:solidFill>
            </a:endParaRPr>
          </a:p>
          <a:p>
            <a:pPr algn="ctr"/>
            <a:r>
              <a:rPr lang="es-ES" sz="2000" b="1" dirty="0" smtClean="0">
                <a:solidFill>
                  <a:srgbClr val="0070C0"/>
                </a:solidFill>
                <a:hlinkClick r:id="rId2"/>
              </a:rPr>
              <a:t>www.franquiciadores.com</a:t>
            </a:r>
            <a:endParaRPr lang="es-ES" sz="2000" b="1" dirty="0" smtClean="0">
              <a:solidFill>
                <a:srgbClr val="0070C0"/>
              </a:solidFill>
            </a:endParaRPr>
          </a:p>
          <a:p>
            <a:pPr algn="ctr"/>
            <a:endParaRPr lang="es-ES" sz="2000" b="1" dirty="0">
              <a:solidFill>
                <a:srgbClr val="0070C0"/>
              </a:solidFill>
            </a:endParaRPr>
          </a:p>
          <a:p>
            <a:pPr algn="ctr"/>
            <a:endParaRPr lang="es-ES" sz="2000" b="1" dirty="0" smtClean="0">
              <a:solidFill>
                <a:srgbClr val="0070C0"/>
              </a:solidFill>
            </a:endParaRPr>
          </a:p>
          <a:p>
            <a:pPr algn="ctr"/>
            <a:r>
              <a:rPr lang="es-ES" sz="2000" b="1" dirty="0" smtClean="0">
                <a:solidFill>
                  <a:srgbClr val="0070C0"/>
                </a:solidFill>
                <a:hlinkClick r:id="rId3"/>
              </a:rPr>
              <a:t>www.Facebook.com/franquiciadores</a:t>
            </a:r>
            <a:endParaRPr lang="es-ES" sz="2000" b="1" dirty="0" smtClean="0">
              <a:solidFill>
                <a:srgbClr val="0070C0"/>
              </a:solidFill>
            </a:endParaRPr>
          </a:p>
          <a:p>
            <a:pPr algn="ctr"/>
            <a:endParaRPr lang="es-ES" sz="2000" b="1" dirty="0">
              <a:solidFill>
                <a:srgbClr val="0070C0"/>
              </a:solidFill>
            </a:endParaRPr>
          </a:p>
          <a:p>
            <a:pPr algn="ctr"/>
            <a:endParaRPr lang="es-ES" sz="2000" b="1" dirty="0" smtClean="0">
              <a:solidFill>
                <a:srgbClr val="0070C0"/>
              </a:solidFill>
            </a:endParaRPr>
          </a:p>
          <a:p>
            <a:pPr algn="ctr"/>
            <a:r>
              <a:rPr lang="es-ES" sz="2000" b="1" dirty="0" smtClean="0">
                <a:solidFill>
                  <a:srgbClr val="0070C0"/>
                </a:solidFill>
              </a:rPr>
              <a:t>@AEFranquiciador.com</a:t>
            </a:r>
          </a:p>
          <a:p>
            <a:pPr algn="ctr"/>
            <a:endParaRPr lang="es-ES" sz="2000" b="1" dirty="0">
              <a:solidFill>
                <a:srgbClr val="0070C0"/>
              </a:solidFill>
            </a:endParaRPr>
          </a:p>
          <a:p>
            <a:pPr algn="ctr"/>
            <a:endParaRPr lang="es-ES" sz="2000" b="1" dirty="0" smtClean="0">
              <a:solidFill>
                <a:srgbClr val="0070C0"/>
              </a:solidFill>
            </a:endParaRPr>
          </a:p>
          <a:p>
            <a:pPr algn="ctr"/>
            <a:r>
              <a:rPr lang="es-ES" sz="2000" b="1" dirty="0" smtClean="0">
                <a:solidFill>
                  <a:srgbClr val="0070C0"/>
                </a:solidFill>
              </a:rPr>
              <a:t>                          OBSERVATORIO DE LA FRANQUICIA EN ESPAÑA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E770-5625-4EAB-A056-CB861A3E6649}" type="datetime3">
              <a:rPr lang="en-US" smtClean="0"/>
              <a:t>12 June 2017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28</a:t>
            </a:fld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316" y="246480"/>
            <a:ext cx="1582679" cy="9525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878" y="201765"/>
            <a:ext cx="1364476" cy="9525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013" y="256207"/>
            <a:ext cx="1578358" cy="9084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29" y="1980835"/>
            <a:ext cx="1800200" cy="97058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130" y="3063270"/>
            <a:ext cx="1800200" cy="90588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130" y="4091355"/>
            <a:ext cx="1773053" cy="99091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946" y="5118033"/>
            <a:ext cx="1800392" cy="747410"/>
          </a:xfrm>
          <a:prstGeom prst="rect">
            <a:avLst/>
          </a:prstGeom>
        </p:spPr>
      </p:pic>
      <p:pic>
        <p:nvPicPr>
          <p:cNvPr id="14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596" y="162995"/>
            <a:ext cx="1157206" cy="103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83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E770-5625-4EAB-A056-CB861A3E6649}" type="datetime3">
              <a:rPr lang="en-US" smtClean="0"/>
              <a:t>12 June 2017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29</a:t>
            </a:fld>
            <a:endParaRPr lang="es-ES"/>
          </a:p>
        </p:txBody>
      </p:sp>
      <p:sp>
        <p:nvSpPr>
          <p:cNvPr id="8" name="Título 7"/>
          <p:cNvSpPr>
            <a:spLocks noGrp="1"/>
          </p:cNvSpPr>
          <p:nvPr>
            <p:ph type="title" idx="4294967295"/>
          </p:nvPr>
        </p:nvSpPr>
        <p:spPr>
          <a:xfrm>
            <a:off x="569913" y="2044015"/>
            <a:ext cx="11049000" cy="2421021"/>
          </a:xfrm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700" b="1" dirty="0" smtClean="0">
                <a:solidFill>
                  <a:srgbClr val="0070C0"/>
                </a:solidFill>
              </a:rPr>
              <a:t>EN NOMBRE DEL EQUIPO DE GESTION DE A.E.F.  :</a:t>
            </a:r>
            <a:br>
              <a:rPr lang="es-ES" sz="2700" b="1" dirty="0" smtClean="0">
                <a:solidFill>
                  <a:srgbClr val="0070C0"/>
                </a:solidFill>
              </a:rPr>
            </a:br>
            <a:r>
              <a:rPr lang="es-ES" sz="2700" b="1" dirty="0" smtClean="0">
                <a:solidFill>
                  <a:srgbClr val="0070C0"/>
                </a:solidFill>
              </a:rPr>
              <a:t/>
            </a:r>
            <a:br>
              <a:rPr lang="es-ES" sz="2700" b="1" dirty="0" smtClean="0">
                <a:solidFill>
                  <a:srgbClr val="0070C0"/>
                </a:solidFill>
              </a:rPr>
            </a:br>
            <a:r>
              <a:rPr lang="es-ES" sz="2700" b="1" dirty="0" smtClean="0">
                <a:solidFill>
                  <a:srgbClr val="0070C0"/>
                </a:solidFill>
              </a:rPr>
              <a:t>GRACIAS POR SU PRESENCIA Y COLABORACION  A TODOS LOS SOCIOS </a:t>
            </a:r>
            <a:r>
              <a:rPr lang="es-ES" sz="2700" dirty="0" smtClean="0"/>
              <a:t/>
            </a:r>
            <a:br>
              <a:rPr lang="es-ES" sz="2700" dirty="0" smtClean="0"/>
            </a:br>
            <a:r>
              <a:rPr lang="es-ES" sz="2700" dirty="0" smtClean="0"/>
              <a:t>                                              </a:t>
            </a:r>
            <a:br>
              <a:rPr lang="es-ES" sz="2700" dirty="0" smtClean="0"/>
            </a:br>
            <a:r>
              <a:rPr lang="es-ES" sz="2700" b="1" dirty="0" smtClean="0">
                <a:solidFill>
                  <a:srgbClr val="0070C0"/>
                </a:solidFill>
              </a:rPr>
              <a:t>Verónica Zarco (ADMINISTRACION)</a:t>
            </a:r>
            <a:br>
              <a:rPr lang="es-ES" sz="2700" b="1" dirty="0" smtClean="0">
                <a:solidFill>
                  <a:srgbClr val="0070C0"/>
                </a:solidFill>
              </a:rPr>
            </a:br>
            <a:r>
              <a:rPr lang="es-ES" sz="2700" b="1" dirty="0" smtClean="0">
                <a:solidFill>
                  <a:srgbClr val="0070C0"/>
                </a:solidFill>
              </a:rPr>
              <a:t>Vanesa Delgado(COMERCIAL&amp; SOCIOS)</a:t>
            </a:r>
            <a:br>
              <a:rPr lang="es-ES" sz="2700" b="1" dirty="0" smtClean="0">
                <a:solidFill>
                  <a:srgbClr val="0070C0"/>
                </a:solidFill>
              </a:rPr>
            </a:br>
            <a:r>
              <a:rPr lang="es-ES" sz="2700" b="1" dirty="0" smtClean="0">
                <a:solidFill>
                  <a:srgbClr val="0070C0"/>
                </a:solidFill>
              </a:rPr>
              <a:t>Juan Carlos Martin(DIRECTOR COMUNICACIÓN)</a:t>
            </a:r>
            <a:r>
              <a:rPr lang="es-ES" sz="2700" dirty="0" smtClean="0"/>
              <a:t/>
            </a:r>
            <a:br>
              <a:rPr lang="es-ES" sz="2700" dirty="0" smtClean="0"/>
            </a:br>
            <a:endParaRPr lang="es-ES" sz="2700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idx="4294967295"/>
          </p:nvPr>
        </p:nvSpPr>
        <p:spPr>
          <a:xfrm>
            <a:off x="569913" y="4941168"/>
            <a:ext cx="11049000" cy="676027"/>
          </a:xfrm>
          <a:ln>
            <a:solidFill>
              <a:srgbClr val="0070C0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es-ES" sz="2000" b="1" dirty="0" smtClean="0">
                <a:solidFill>
                  <a:srgbClr val="0070C0"/>
                </a:solidFill>
              </a:rPr>
              <a:t>EDUARDO ABADÍA</a:t>
            </a:r>
          </a:p>
          <a:p>
            <a:pPr algn="ctr"/>
            <a:r>
              <a:rPr lang="es-ES" sz="2000" b="1" dirty="0" smtClean="0">
                <a:solidFill>
                  <a:srgbClr val="0070C0"/>
                </a:solidFill>
              </a:rPr>
              <a:t>DIRECTOR GERENTE A.E.F.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440273"/>
            <a:ext cx="1582679" cy="9525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52" y="440273"/>
            <a:ext cx="1680832" cy="9525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15" y="440273"/>
            <a:ext cx="1578358" cy="908416"/>
          </a:xfrm>
          <a:prstGeom prst="rect">
            <a:avLst/>
          </a:prstGeom>
        </p:spPr>
      </p:pic>
      <p:pic>
        <p:nvPicPr>
          <p:cNvPr id="13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161" y="440273"/>
            <a:ext cx="1338560" cy="103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54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0072" y="1606977"/>
            <a:ext cx="9190804" cy="1127107"/>
          </a:xfrm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RESULTADOS DEL EJERCICIO DEL 2016</a:t>
            </a:r>
            <a:br>
              <a:rPr lang="en-US" sz="3600" b="1" dirty="0" smtClean="0">
                <a:solidFill>
                  <a:srgbClr val="0070C0"/>
                </a:solidFill>
              </a:rPr>
            </a:br>
            <a:r>
              <a:rPr lang="en-US" sz="3600" b="1" dirty="0" smtClean="0">
                <a:solidFill>
                  <a:srgbClr val="0070C0"/>
                </a:solidFill>
              </a:rPr>
              <a:t>SIN LOS IMPORTES DE APOYO A EMPRESAS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9205662" cy="2897088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70C0"/>
                </a:solidFill>
              </a:rPr>
              <a:t>  INGRESOS                  264.534,18.-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  GASTOS                      233.377,70.-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b="1" dirty="0" smtClean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70C0"/>
                </a:solidFill>
              </a:rPr>
              <a:t>RESULTADO                 </a:t>
            </a:r>
            <a:r>
              <a:rPr lang="en-US" sz="3600" b="1" dirty="0" smtClean="0">
                <a:solidFill>
                  <a:srgbClr val="0070C0"/>
                </a:solidFill>
              </a:rPr>
              <a:t>31.156,48.-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6DB99-1042-4026-B91E-4B6CD83CF838}" type="datetime3">
              <a:rPr lang="en-US" smtClean="0"/>
              <a:t>12 June 2017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3</a:t>
            </a:fld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280" y="151978"/>
            <a:ext cx="1341284" cy="115212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04" y="215979"/>
            <a:ext cx="1582679" cy="9525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013" y="273834"/>
            <a:ext cx="1578358" cy="908416"/>
          </a:xfrm>
          <a:prstGeom prst="rect">
            <a:avLst/>
          </a:prstGeom>
        </p:spPr>
      </p:pic>
      <p:pic>
        <p:nvPicPr>
          <p:cNvPr id="4098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756" y="308160"/>
            <a:ext cx="990600" cy="89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88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7788" y="1505253"/>
            <a:ext cx="10657184" cy="1384575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 defTabSz="914400">
              <a:spcBef>
                <a:spcPts val="0"/>
              </a:spcBef>
              <a:buNone/>
            </a:pPr>
            <a:r>
              <a:rPr lang="es-ES" sz="2800" i="0" dirty="0" smtClean="0">
                <a:solidFill>
                  <a:srgbClr val="00AEEF"/>
                </a:solidFill>
                <a:latin typeface="Franklin Gothic Medium"/>
              </a:rPr>
              <a:t/>
            </a:r>
            <a:br>
              <a:rPr lang="es-ES" sz="2800" i="0" dirty="0" smtClean="0">
                <a:solidFill>
                  <a:srgbClr val="00AEEF"/>
                </a:solidFill>
                <a:latin typeface="Franklin Gothic Medium"/>
              </a:rPr>
            </a:br>
            <a:r>
              <a:rPr lang="es-ES" sz="2400" i="0" dirty="0" smtClean="0">
                <a:solidFill>
                  <a:srgbClr val="00AEEF"/>
                </a:solidFill>
                <a:latin typeface="Franklin Gothic Medium"/>
              </a:rPr>
              <a:t>RESULTADOS DEL EJERCICIO 2016</a:t>
            </a:r>
            <a:br>
              <a:rPr lang="es-ES" sz="2400" i="0" dirty="0" smtClean="0">
                <a:solidFill>
                  <a:srgbClr val="00AEEF"/>
                </a:solidFill>
                <a:latin typeface="Franklin Gothic Medium"/>
              </a:rPr>
            </a:br>
            <a:r>
              <a:rPr lang="es-ES" sz="2400" i="0" dirty="0" smtClean="0">
                <a:solidFill>
                  <a:srgbClr val="00AEEF"/>
                </a:solidFill>
                <a:latin typeface="Franklin Gothic Medium"/>
              </a:rPr>
              <a:t>VS  PRESUPUESTO</a:t>
            </a:r>
            <a:br>
              <a:rPr lang="es-ES" sz="2400" i="0" dirty="0" smtClean="0">
                <a:solidFill>
                  <a:srgbClr val="00AEEF"/>
                </a:solidFill>
                <a:latin typeface="Franklin Gothic Medium"/>
              </a:rPr>
            </a:br>
            <a:r>
              <a:rPr lang="es-ES" sz="2400" dirty="0" smtClean="0">
                <a:solidFill>
                  <a:srgbClr val="00AEEF"/>
                </a:solidFill>
                <a:latin typeface="Franklin Gothic Medium"/>
              </a:rPr>
              <a:t>ELIMINANDO APOYO A  EMPRESAS</a:t>
            </a:r>
            <a:r>
              <a:rPr lang="es-ES" sz="3200" dirty="0" smtClean="0">
                <a:solidFill>
                  <a:srgbClr val="00AEEF"/>
                </a:solidFill>
                <a:latin typeface="Franklin Gothic Medium"/>
              </a:rPr>
              <a:t/>
            </a:r>
            <a:br>
              <a:rPr lang="es-ES" sz="3200" dirty="0" smtClean="0">
                <a:solidFill>
                  <a:srgbClr val="00AEEF"/>
                </a:solidFill>
                <a:latin typeface="Franklin Gothic Medium"/>
              </a:rPr>
            </a:br>
            <a:endParaRPr lang="es-ES" sz="3200" i="0" dirty="0">
              <a:solidFill>
                <a:srgbClr val="00AEEF"/>
              </a:solidFill>
              <a:latin typeface="Franklin Gothic Medium"/>
            </a:endParaRPr>
          </a:p>
        </p:txBody>
      </p:sp>
      <p:graphicFrame>
        <p:nvGraphicFramePr>
          <p:cNvPr id="8" name="Marcador de posición de contenido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08684489"/>
              </p:ext>
            </p:extLst>
          </p:nvPr>
        </p:nvGraphicFramePr>
        <p:xfrm>
          <a:off x="1557908" y="3216169"/>
          <a:ext cx="8496945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/>
                <a:gridCol w="2832315"/>
                <a:gridCol w="2832315"/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/>
                        <a:t>INGRESOS</a:t>
                      </a:r>
                      <a:endParaRPr lang="es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/>
                        <a:t>GASTOS</a:t>
                      </a:r>
                      <a:endParaRPr lang="es-ES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noProof="0" dirty="0" smtClean="0"/>
                        <a:t>RESULTADO</a:t>
                      </a:r>
                      <a:endParaRPr lang="es-ES" noProof="0" dirty="0"/>
                    </a:p>
                  </a:txBody>
                  <a:tcPr anchor="ctr"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es-ES" sz="1600" b="1" noProof="0" dirty="0" smtClean="0">
                          <a:solidFill>
                            <a:srgbClr val="0070C0"/>
                          </a:solidFill>
                        </a:rPr>
                        <a:t>  PREVISTO          262.037,00.-</a:t>
                      </a:r>
                      <a:endParaRPr lang="es-ES" sz="1600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noProof="0" dirty="0" smtClean="0">
                          <a:solidFill>
                            <a:srgbClr val="FF0000"/>
                          </a:solidFill>
                        </a:rPr>
                        <a:t>PREVISTO          240.994.-</a:t>
                      </a:r>
                      <a:endParaRPr lang="es-ES" sz="16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noProof="0" dirty="0" smtClean="0">
                          <a:solidFill>
                            <a:srgbClr val="0070C0"/>
                          </a:solidFill>
                        </a:rPr>
                        <a:t>PREVISTO  21.043.-</a:t>
                      </a:r>
                      <a:endParaRPr lang="es-ES" sz="1600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es-ES" b="1" noProof="0" dirty="0" smtClean="0">
                          <a:solidFill>
                            <a:srgbClr val="00B050"/>
                          </a:solidFill>
                        </a:rPr>
                        <a:t>  </a:t>
                      </a:r>
                      <a:r>
                        <a:rPr lang="es-ES" sz="1600" b="1" noProof="0" dirty="0" smtClean="0">
                          <a:solidFill>
                            <a:srgbClr val="0070C0"/>
                          </a:solidFill>
                        </a:rPr>
                        <a:t>REAL</a:t>
                      </a:r>
                      <a:r>
                        <a:rPr lang="es-ES" b="1" noProof="0" dirty="0" smtClean="0">
                          <a:solidFill>
                            <a:srgbClr val="0070C0"/>
                          </a:solidFill>
                        </a:rPr>
                        <a:t>                </a:t>
                      </a:r>
                      <a:r>
                        <a:rPr lang="es-ES" sz="1600" b="1" noProof="0" dirty="0" smtClean="0">
                          <a:solidFill>
                            <a:srgbClr val="0070C0"/>
                          </a:solidFill>
                        </a:rPr>
                        <a:t>264.534,18.-</a:t>
                      </a:r>
                      <a:endParaRPr lang="es-ES" sz="1600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noProof="0" dirty="0" smtClean="0">
                          <a:solidFill>
                            <a:srgbClr val="FF0000"/>
                          </a:solidFill>
                        </a:rPr>
                        <a:t>       REAL                  233.377,33-</a:t>
                      </a:r>
                      <a:endParaRPr lang="es-ES" sz="16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noProof="0" dirty="0" smtClean="0">
                          <a:solidFill>
                            <a:srgbClr val="0070C0"/>
                          </a:solidFill>
                        </a:rPr>
                        <a:t>REAL          31.156,48.-</a:t>
                      </a:r>
                      <a:endParaRPr lang="es-ES" sz="1600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es-ES" b="1" noProof="0" dirty="0" smtClean="0">
                          <a:solidFill>
                            <a:srgbClr val="0070C0"/>
                          </a:solidFill>
                        </a:rPr>
                        <a:t>DIFERENCIA</a:t>
                      </a:r>
                      <a:r>
                        <a:rPr lang="es-ES" b="1" baseline="0" noProof="0" dirty="0" smtClean="0">
                          <a:solidFill>
                            <a:srgbClr val="0070C0"/>
                          </a:solidFill>
                        </a:rPr>
                        <a:t>        +2.497,18</a:t>
                      </a:r>
                      <a:r>
                        <a:rPr lang="es-ES" b="0" baseline="0" noProof="0" dirty="0" smtClean="0">
                          <a:solidFill>
                            <a:srgbClr val="0070C0"/>
                          </a:solidFill>
                        </a:rPr>
                        <a:t>.-</a:t>
                      </a:r>
                      <a:endParaRPr lang="es-ES" b="0" noProof="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noProof="0" dirty="0" smtClean="0">
                          <a:solidFill>
                            <a:srgbClr val="0070C0"/>
                          </a:solidFill>
                        </a:rPr>
                        <a:t>DIFERENCIA -7.616,67.-</a:t>
                      </a:r>
                      <a:endParaRPr lang="es-ES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noProof="0" dirty="0" smtClean="0">
                          <a:solidFill>
                            <a:srgbClr val="0070C0"/>
                          </a:solidFill>
                        </a:rPr>
                        <a:t>DIFERENCIA +10.113,48.-</a:t>
                      </a:r>
                      <a:endParaRPr lang="es-ES" b="1" noProof="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0A85-4B2B-492A-99FD-270CD1E0135A}" type="datetime3">
              <a:rPr lang="en-US" smtClean="0"/>
              <a:t>12 June 2017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4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063" y="253447"/>
            <a:ext cx="1181039" cy="9832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227543"/>
            <a:ext cx="1582679" cy="9525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12" y="241113"/>
            <a:ext cx="1578358" cy="908416"/>
          </a:xfrm>
          <a:prstGeom prst="rect">
            <a:avLst/>
          </a:prstGeom>
        </p:spPr>
      </p:pic>
      <p:pic>
        <p:nvPicPr>
          <p:cNvPr id="5122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140" y="241113"/>
            <a:ext cx="990600" cy="93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26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1844" y="1340768"/>
            <a:ext cx="9144000" cy="763488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 defTabSz="914400">
              <a:spcBef>
                <a:spcPts val="0"/>
              </a:spcBef>
              <a:buNone/>
            </a:pPr>
            <a:r>
              <a:rPr lang="es-ES" sz="3600" b="1" i="0" dirty="0" smtClean="0">
                <a:solidFill>
                  <a:srgbClr val="00AEEF"/>
                </a:solidFill>
                <a:latin typeface="Franklin Gothic Medium"/>
                <a:ea typeface="+mj-ea"/>
                <a:cs typeface="+mj-cs"/>
              </a:rPr>
              <a:t>           </a:t>
            </a:r>
            <a:r>
              <a:rPr lang="es-ES" sz="3600" b="0" i="0" dirty="0" smtClean="0">
                <a:solidFill>
                  <a:srgbClr val="00AEEF"/>
                </a:solidFill>
                <a:latin typeface="Franklin Gothic Medium"/>
                <a:ea typeface="+mj-ea"/>
                <a:cs typeface="+mj-cs"/>
              </a:rPr>
              <a:t>RESULTADO VS PRESUPUESTO</a:t>
            </a:r>
            <a:endParaRPr lang="es-ES" sz="3600" b="0" i="0" dirty="0">
              <a:solidFill>
                <a:srgbClr val="00AEEF"/>
              </a:solidFill>
              <a:latin typeface="Franklin Gothic Medium"/>
              <a:ea typeface="+mj-ea"/>
              <a:cs typeface="+mj-cs"/>
            </a:endParaRPr>
          </a:p>
        </p:txBody>
      </p:sp>
      <p:graphicFrame>
        <p:nvGraphicFramePr>
          <p:cNvPr id="14" name="Marcador de posición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635457"/>
              </p:ext>
            </p:extLst>
          </p:nvPr>
        </p:nvGraphicFramePr>
        <p:xfrm>
          <a:off x="1845940" y="2420888"/>
          <a:ext cx="8842177" cy="3814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AE8C4-99C0-4EAA-BA42-8CC6B14D9CDB}" type="datetime3">
              <a:rPr lang="en-US" smtClean="0"/>
              <a:t>12 June 2017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5</a:t>
            </a:fld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798" y="187103"/>
            <a:ext cx="1308343" cy="97093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178396"/>
            <a:ext cx="1582679" cy="9525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105" y="181092"/>
            <a:ext cx="1578358" cy="908416"/>
          </a:xfrm>
          <a:prstGeom prst="rect">
            <a:avLst/>
          </a:prstGeom>
        </p:spPr>
      </p:pic>
      <p:pic>
        <p:nvPicPr>
          <p:cNvPr id="6146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627" y="118571"/>
            <a:ext cx="990600" cy="97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71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6995" y="1816395"/>
            <a:ext cx="10254001" cy="902568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00B050"/>
                </a:solidFill>
              </a:rPr>
              <a:t>DIFERENCIA PARTIDAS PRINCIPALES 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-804085" y="3717032"/>
            <a:ext cx="10285782" cy="2897088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b="1" dirty="0" smtClean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70C0"/>
                </a:solidFill>
              </a:rPr>
              <a:t>CONVENIOS(CAJAMAR)                           +4.235.--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b="1" dirty="0" smtClean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70C0"/>
                </a:solidFill>
              </a:rPr>
              <a:t>  APOYO F.F.F.                                               +</a:t>
            </a:r>
            <a:r>
              <a:rPr lang="en-US" sz="3600" b="1" dirty="0" smtClean="0">
                <a:solidFill>
                  <a:srgbClr val="0070C0"/>
                </a:solidFill>
              </a:rPr>
              <a:t>4.159.-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6E80-857A-4855-99AA-57BF4D31745E}" type="datetime3">
              <a:rPr lang="en-US" smtClean="0"/>
              <a:t>12 June 2017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6</a:t>
            </a:fld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444" y="219594"/>
            <a:ext cx="1487830" cy="109255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82" y="260648"/>
            <a:ext cx="1582679" cy="9525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697" y="332053"/>
            <a:ext cx="1578358" cy="908416"/>
          </a:xfrm>
          <a:prstGeom prst="rect">
            <a:avLst/>
          </a:prstGeom>
        </p:spPr>
      </p:pic>
      <p:pic>
        <p:nvPicPr>
          <p:cNvPr id="7170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5" y="289622"/>
            <a:ext cx="990600" cy="95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41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483993" y="1242873"/>
            <a:ext cx="8686801" cy="679182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 defTabSz="914400">
              <a:spcBef>
                <a:spcPts val="0"/>
              </a:spcBef>
              <a:buNone/>
            </a:pPr>
            <a:r>
              <a:rPr lang="es-ES" sz="3600" i="0" dirty="0" smtClean="0">
                <a:solidFill>
                  <a:srgbClr val="00AEEF"/>
                </a:solidFill>
                <a:latin typeface="Franklin Gothic Medium"/>
                <a:ea typeface="+mj-ea"/>
                <a:cs typeface="+mj-cs"/>
              </a:rPr>
              <a:t>COMPOSICION DE INGRESOS DE A.E.F.</a:t>
            </a:r>
            <a:endParaRPr lang="es-ES" sz="3600" i="0" dirty="0">
              <a:solidFill>
                <a:srgbClr val="00AEEF"/>
              </a:solidFill>
              <a:latin typeface="Franklin Gothic Medium"/>
              <a:ea typeface="+mj-ea"/>
              <a:cs typeface="+mj-cs"/>
            </a:endParaRP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92785333"/>
              </p:ext>
            </p:extLst>
          </p:nvPr>
        </p:nvGraphicFramePr>
        <p:xfrm>
          <a:off x="549796" y="1922055"/>
          <a:ext cx="5115421" cy="5163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Marcador de posición de contenid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29134898"/>
              </p:ext>
            </p:extLst>
          </p:nvPr>
        </p:nvGraphicFramePr>
        <p:xfrm>
          <a:off x="5807396" y="2634824"/>
          <a:ext cx="5616624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881B-14B7-4723-84F4-137DD32D42C3}" type="datetime3">
              <a:rPr lang="en-US" smtClean="0"/>
              <a:t>12 June 2017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7</a:t>
            </a:fld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062" y="211320"/>
            <a:ext cx="1364476" cy="103155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6" y="250847"/>
            <a:ext cx="1582679" cy="9525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522" y="250847"/>
            <a:ext cx="1578358" cy="908416"/>
          </a:xfrm>
          <a:prstGeom prst="rect">
            <a:avLst/>
          </a:prstGeom>
        </p:spPr>
      </p:pic>
      <p:pic>
        <p:nvPicPr>
          <p:cNvPr id="8194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940" y="250846"/>
            <a:ext cx="990600" cy="90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8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881B-14B7-4723-84F4-137DD32D42C3}" type="datetime3">
              <a:rPr lang="en-US" smtClean="0"/>
              <a:t>12 June 2017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8</a:t>
            </a:fld>
            <a:endParaRPr lang="es-ES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702079679"/>
              </p:ext>
            </p:extLst>
          </p:nvPr>
        </p:nvGraphicFramePr>
        <p:xfrm>
          <a:off x="0" y="2241550"/>
          <a:ext cx="6337300" cy="377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Marcador de contenido 1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99536440"/>
              </p:ext>
            </p:extLst>
          </p:nvPr>
        </p:nvGraphicFramePr>
        <p:xfrm>
          <a:off x="6729413" y="2225675"/>
          <a:ext cx="5459412" cy="371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ítulo 12"/>
          <p:cNvSpPr>
            <a:spLocks noGrp="1"/>
          </p:cNvSpPr>
          <p:nvPr>
            <p:ph type="title" idx="4294967295"/>
          </p:nvPr>
        </p:nvSpPr>
        <p:spPr>
          <a:xfrm>
            <a:off x="881063" y="1411288"/>
            <a:ext cx="11307762" cy="577850"/>
          </a:xfrm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algn="ctr" defTabSz="914400">
              <a:spcBef>
                <a:spcPts val="0"/>
              </a:spcBef>
              <a:buNone/>
            </a:pPr>
            <a:r>
              <a:rPr lang="es-ES" sz="3600" i="0" dirty="0" smtClean="0">
                <a:solidFill>
                  <a:srgbClr val="00AEEF"/>
                </a:solidFill>
                <a:latin typeface="Franklin Gothic Medium"/>
                <a:ea typeface="+mj-ea"/>
                <a:cs typeface="+mj-cs"/>
              </a:rPr>
              <a:t>CONVENIOS Y LIBROS DE A.E.F.</a:t>
            </a:r>
            <a:endParaRPr lang="es-ES" sz="3600" i="0" dirty="0">
              <a:solidFill>
                <a:srgbClr val="00AEEF"/>
              </a:solidFill>
              <a:latin typeface="Franklin Gothic Medium"/>
              <a:ea typeface="+mj-ea"/>
              <a:cs typeface="+mj-c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52" y="157327"/>
            <a:ext cx="1364476" cy="103155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6" y="196853"/>
            <a:ext cx="1582679" cy="9525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082" y="303692"/>
            <a:ext cx="1578358" cy="908416"/>
          </a:xfrm>
          <a:prstGeom prst="rect">
            <a:avLst/>
          </a:prstGeom>
        </p:spPr>
      </p:pic>
      <p:pic>
        <p:nvPicPr>
          <p:cNvPr id="9218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998" y="157327"/>
            <a:ext cx="990600" cy="98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39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485900" y="1340768"/>
            <a:ext cx="8686801" cy="646584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 defTabSz="914400">
              <a:spcBef>
                <a:spcPts val="0"/>
              </a:spcBef>
              <a:buNone/>
            </a:pPr>
            <a:r>
              <a:rPr lang="es-ES" sz="3600" i="0" dirty="0" smtClean="0">
                <a:solidFill>
                  <a:srgbClr val="00AEEF"/>
                </a:solidFill>
                <a:latin typeface="Franklin Gothic Medium"/>
                <a:ea typeface="+mj-ea"/>
                <a:cs typeface="+mj-cs"/>
              </a:rPr>
              <a:t>COMPOSICION DE SOCIOS DE A.E.F.</a:t>
            </a:r>
            <a:endParaRPr lang="es-ES" sz="3600" i="0" dirty="0">
              <a:solidFill>
                <a:srgbClr val="00AEEF"/>
              </a:solidFill>
              <a:latin typeface="Franklin Gothic Medium"/>
              <a:ea typeface="+mj-ea"/>
              <a:cs typeface="+mj-cs"/>
            </a:endParaRPr>
          </a:p>
        </p:txBody>
      </p:sp>
      <p:graphicFrame>
        <p:nvGraphicFramePr>
          <p:cNvPr id="9" name="Marcador de contenido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35016941"/>
              </p:ext>
            </p:extLst>
          </p:nvPr>
        </p:nvGraphicFramePr>
        <p:xfrm>
          <a:off x="189756" y="2132856"/>
          <a:ext cx="5256584" cy="4030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Marcador de posición de contenid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01074674"/>
              </p:ext>
            </p:extLst>
          </p:nvPr>
        </p:nvGraphicFramePr>
        <p:xfrm>
          <a:off x="4726260" y="2132856"/>
          <a:ext cx="640871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24DED-880D-4564-ACA2-4AF43B7191F4}" type="datetime3">
              <a:rPr lang="en-US" smtClean="0"/>
              <a:t>12 June 2017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ASOCIACION ESPAÑOLA DE FRANQUICIADORES</a:t>
            </a: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s-ES" smtClean="0"/>
              <a:t>9</a:t>
            </a:fld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81" y="149113"/>
            <a:ext cx="1364476" cy="103155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01" y="188640"/>
            <a:ext cx="1582679" cy="9525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522" y="232724"/>
            <a:ext cx="1578358" cy="908416"/>
          </a:xfrm>
          <a:prstGeom prst="rect">
            <a:avLst/>
          </a:prstGeom>
        </p:spPr>
      </p:pic>
      <p:pic>
        <p:nvPicPr>
          <p:cNvPr id="10242" name="Picture 2" descr="https://fif2012.files.wordpress.com/2012/04/logo-wfc1.jpg?w=104&amp;h=15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999" y="212312"/>
            <a:ext cx="990600" cy="89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35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D182A0E-7F17-4A86-A7C5-8846F54E43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686</Words>
  <Application>Microsoft Office PowerPoint</Application>
  <PresentationFormat>Personalizado</PresentationFormat>
  <Paragraphs>287</Paragraphs>
  <Slides>29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Franklin Gothic Medium</vt:lpstr>
      <vt:lpstr>Tema de Office</vt:lpstr>
      <vt:lpstr>XXIV ASAMBLEA GENERAL ORDINARIA A.E.F. EJERCICIO 2016</vt:lpstr>
      <vt:lpstr>RESULTADOS DEL EJERCICIO DEL 2016</vt:lpstr>
      <vt:lpstr>RESULTADOS DEL EJERCICIO DEL 2016 SIN LOS IMPORTES DE APOYO A EMPRESAS</vt:lpstr>
      <vt:lpstr> RESULTADOS DEL EJERCICIO 2016 VS  PRESUPUESTO ELIMINANDO APOYO A  EMPRESAS </vt:lpstr>
      <vt:lpstr>           RESULTADO VS PRESUPUESTO</vt:lpstr>
      <vt:lpstr>DIFERENCIA PARTIDAS PRINCIPALES </vt:lpstr>
      <vt:lpstr>COMPOSICION DE INGRESOS DE A.E.F.</vt:lpstr>
      <vt:lpstr>CONVENIOS Y LIBROS DE A.E.F.</vt:lpstr>
      <vt:lpstr>COMPOSICION DE SOCIOS DE A.E.F.</vt:lpstr>
      <vt:lpstr>EVOLUCION DE SOCIOS 2012 VS 2016</vt:lpstr>
      <vt:lpstr>EVOLUCION DE SOCIOS 2012 VS 2016</vt:lpstr>
      <vt:lpstr>INDICES COMUNICACIÓN DEL 2016</vt:lpstr>
      <vt:lpstr>5 NOTAS CON MAYOR APARICION A.E.F.</vt:lpstr>
      <vt:lpstr>PRINCIPALES MEDIOS EN LOS QUE  HA APARECIDO LA AEF</vt:lpstr>
      <vt:lpstr>LA A.E.F. EN REDES SOCIALES 31.12.2016</vt:lpstr>
      <vt:lpstr>PRESUPUESTO 2017</vt:lpstr>
      <vt:lpstr>PRESUPUESTO DEL EJERCICIO DEL 2017</vt:lpstr>
      <vt:lpstr>DIFERENCIA PARTIDAS PRINCIPALES 2017</vt:lpstr>
      <vt:lpstr>ACCIONES PREVISTAS 2017</vt:lpstr>
      <vt:lpstr>EVOLUCION DE SOCIOS UP DATE2017</vt:lpstr>
      <vt:lpstr>UP DATE EVOLUCION DE SOCIOS FRANQUICIADORES</vt:lpstr>
      <vt:lpstr>EVENTOS CON PARTICIPACION DE LA A.E.F  JUNIO</vt:lpstr>
      <vt:lpstr>                                     MODERNIZACION WEB</vt:lpstr>
      <vt:lpstr>EVOLUCION DE FOLOWERS UP DATE  JUNIO 2017 FACEBOOK</vt:lpstr>
      <vt:lpstr>EVOLUCION DE FOLOWERS UP DATE  JUNIO 2017 TWITTER</vt:lpstr>
      <vt:lpstr>LA AEF EN REDES SOCIALES</vt:lpstr>
      <vt:lpstr>AVANCE INDICES COMUNICACIÓN DEL 2017 ENERO VS JUNIO</vt:lpstr>
      <vt:lpstr>                 REDES SOCIALES A.E.F.</vt:lpstr>
      <vt:lpstr> EN NOMBRE DEL EQUIPO DE GESTION DE A.E.F.  :  GRACIAS POR SU PRESENCIA Y COLABORACION  A TODOS LOS SOCIOS                                                 Verónica Zarco (ADMINISTRACION) Vanesa Delgado(COMERCIAL&amp; SOCIOS) Juan Carlos Martin(DIRECTOR COMUNICACIÓN)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2015-06-20T08:26:57Z</dcterms:created>
  <dcterms:modified xsi:type="dcterms:W3CDTF">2017-06-12T10:46:23Z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